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9" r:id="rId1"/>
    <p:sldMasterId id="2147483670" r:id="rId2"/>
  </p:sldMasterIdLst>
  <p:notesMasterIdLst>
    <p:notesMasterId r:id="rId2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89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69"/>
  </p:normalViewPr>
  <p:slideViewPr>
    <p:cSldViewPr snapToGrid="0">
      <p:cViewPr varScale="1">
        <p:scale>
          <a:sx n="152" d="100"/>
          <a:sy n="152" d="100"/>
        </p:scale>
        <p:origin x="72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4c27cc82b2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24c27cc82b2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4c28c2a61b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24c28c2a61b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88c725e55b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88c725e55b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4c28c2a61b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24c28c2a61b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88c725e55b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288c725e55b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88c725e55b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88c725e55b_2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88c725e55b_2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88c725e55b_2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8c725e55b_2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8c725e55b_2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4c27cc82b2_1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g24c27cc82b2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88c725e55b_2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88c725e55b_2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Google Drive Link: https://</a:t>
            </a:r>
            <a:r>
              <a:rPr lang="en-CA" dirty="0" err="1"/>
              <a:t>drive.google.com</a:t>
            </a:r>
            <a:r>
              <a:rPr lang="en-CA" dirty="0"/>
              <a:t>/file/d/14WEHRhSUpsyHpVefwd48OzmXEOXNxo7l/</a:t>
            </a:r>
            <a:r>
              <a:rPr lang="en-CA" dirty="0" err="1"/>
              <a:t>view?usp</a:t>
            </a:r>
            <a:r>
              <a:rPr lang="en-CA" dirty="0"/>
              <a:t>=sharing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88ab2cc6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88ab2cc6d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88c725e55b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88c725e55b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88ab2cc6d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88ab2cc6d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88ab2cc6d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88ab2cc6d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88ab2cc6d2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88ab2cc6d2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4c28c2a61b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4c28c2a61b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88c725e55b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88c725e55b_2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4c27cc82b2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24c27cc82b2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Title with HWIC">
  <p:cSld name="Blue Title with HWIC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9533" y="657351"/>
            <a:ext cx="2052227" cy="53032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/>
          <p:nvPr/>
        </p:nvSpPr>
        <p:spPr>
          <a:xfrm>
            <a:off x="0" y="1761660"/>
            <a:ext cx="9144000" cy="3381840"/>
          </a:xfrm>
          <a:prstGeom prst="rect">
            <a:avLst/>
          </a:prstGeom>
          <a:solidFill>
            <a:srgbClr val="3989C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3538" y="1761662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413538" y="2787774"/>
            <a:ext cx="7776864" cy="756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4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11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11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11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11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11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Clr>
                <a:srgbClr val="888888"/>
              </a:buClr>
              <a:buSzPts val="800"/>
              <a:buNone/>
              <a:defRPr sz="11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dt" idx="10"/>
          </p:nvPr>
        </p:nvSpPr>
        <p:spPr>
          <a:xfrm>
            <a:off x="539552" y="4894011"/>
            <a:ext cx="684076" cy="16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ftr" idx="11"/>
          </p:nvPr>
        </p:nvSpPr>
        <p:spPr>
          <a:xfrm>
            <a:off x="1160671" y="4894011"/>
            <a:ext cx="6165635" cy="16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179513" y="4894011"/>
            <a:ext cx="360040" cy="16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7657" y="3435846"/>
            <a:ext cx="2203806" cy="1634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Title Bar - Logo Bottom Right">
  <p:cSld name="Blue Title Bar - Logo Bottom Righ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0" y="628651"/>
            <a:ext cx="9144000" cy="400050"/>
          </a:xfrm>
          <a:prstGeom prst="rect">
            <a:avLst/>
          </a:prstGeom>
          <a:solidFill>
            <a:srgbClr val="3989C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ctrTitle"/>
          </p:nvPr>
        </p:nvSpPr>
        <p:spPr>
          <a:xfrm>
            <a:off x="251521" y="205978"/>
            <a:ext cx="7200800" cy="4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dt" idx="10"/>
          </p:nvPr>
        </p:nvSpPr>
        <p:spPr>
          <a:xfrm>
            <a:off x="539552" y="4894011"/>
            <a:ext cx="684076" cy="16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ftr" idx="11"/>
          </p:nvPr>
        </p:nvSpPr>
        <p:spPr>
          <a:xfrm>
            <a:off x="1160671" y="4894011"/>
            <a:ext cx="6165635" cy="16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179513" y="4894011"/>
            <a:ext cx="360040" cy="16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1"/>
          </p:nvPr>
        </p:nvSpPr>
        <p:spPr>
          <a:xfrm>
            <a:off x="251521" y="627534"/>
            <a:ext cx="720080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00"/>
              </a:spcBef>
              <a:spcAft>
                <a:spcPts val="50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2"/>
          </p:nvPr>
        </p:nvSpPr>
        <p:spPr>
          <a:xfrm>
            <a:off x="251520" y="1113588"/>
            <a:ext cx="8637640" cy="3564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rgbClr val="262626"/>
              </a:buClr>
              <a:buSzPts val="9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298450" algn="l"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2pPr>
            <a:lvl3pPr marL="1371600" lvl="2" indent="-298450" algn="l"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3pPr>
            <a:lvl4pPr marL="1828800" lvl="3" indent="-298450" algn="l"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4pPr>
            <a:lvl5pPr marL="2286000" lvl="4" indent="-298450" algn="l"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5pPr>
            <a:lvl6pPr marL="2743200" lvl="5" indent="-29845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19802" y="4818387"/>
            <a:ext cx="1212273" cy="313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Title Bar - Logo Bottom Right 2">
  <p:cSld name="Blue Title Bar - Logo Bottom Right 2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/>
          <p:nvPr/>
        </p:nvSpPr>
        <p:spPr>
          <a:xfrm>
            <a:off x="0" y="628651"/>
            <a:ext cx="9144000" cy="400050"/>
          </a:xfrm>
          <a:prstGeom prst="rect">
            <a:avLst/>
          </a:prstGeom>
          <a:solidFill>
            <a:srgbClr val="3989C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6"/>
          <p:cNvSpPr txBox="1">
            <a:spLocks noGrp="1"/>
          </p:cNvSpPr>
          <p:nvPr>
            <p:ph type="ctrTitle"/>
          </p:nvPr>
        </p:nvSpPr>
        <p:spPr>
          <a:xfrm>
            <a:off x="251521" y="205978"/>
            <a:ext cx="7200800" cy="4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989C9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dt" idx="10"/>
          </p:nvPr>
        </p:nvSpPr>
        <p:spPr>
          <a:xfrm>
            <a:off x="539552" y="4894011"/>
            <a:ext cx="684076" cy="16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ftr" idx="11"/>
          </p:nvPr>
        </p:nvSpPr>
        <p:spPr>
          <a:xfrm>
            <a:off x="1160671" y="4894011"/>
            <a:ext cx="6165635" cy="16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sldNum" idx="12"/>
          </p:nvPr>
        </p:nvSpPr>
        <p:spPr>
          <a:xfrm>
            <a:off x="179513" y="4894011"/>
            <a:ext cx="360040" cy="16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subTitle" idx="1"/>
          </p:nvPr>
        </p:nvSpPr>
        <p:spPr>
          <a:xfrm>
            <a:off x="251521" y="627534"/>
            <a:ext cx="720080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00"/>
              </a:spcBef>
              <a:spcAft>
                <a:spcPts val="50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2"/>
          </p:nvPr>
        </p:nvSpPr>
        <p:spPr>
          <a:xfrm>
            <a:off x="251520" y="1113588"/>
            <a:ext cx="8637640" cy="3564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rgbClr val="262626"/>
              </a:buClr>
              <a:buSzPts val="9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298450" algn="l"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2pPr>
            <a:lvl3pPr marL="1371600" lvl="2" indent="-298450" algn="l"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3pPr>
            <a:lvl4pPr marL="1828800" lvl="3" indent="-298450" algn="l"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4pPr>
            <a:lvl5pPr marL="2286000" lvl="4" indent="-298450" algn="l"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5pPr>
            <a:lvl6pPr marL="2743200" lvl="5" indent="-29845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19802" y="4818387"/>
            <a:ext cx="1212273" cy="313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Top Bar - Logo Bottom Right">
  <p:cSld name="Blue Top Bar - Logo Bottom Righ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/>
          <p:nvPr/>
        </p:nvSpPr>
        <p:spPr>
          <a:xfrm>
            <a:off x="0" y="0"/>
            <a:ext cx="9144000" cy="379512"/>
          </a:xfrm>
          <a:prstGeom prst="rect">
            <a:avLst/>
          </a:prstGeom>
          <a:solidFill>
            <a:srgbClr val="3989C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7"/>
          <p:cNvSpPr txBox="1">
            <a:spLocks noGrp="1"/>
          </p:cNvSpPr>
          <p:nvPr>
            <p:ph type="dt" idx="10"/>
          </p:nvPr>
        </p:nvSpPr>
        <p:spPr>
          <a:xfrm>
            <a:off x="539552" y="4894011"/>
            <a:ext cx="684076" cy="16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ftr" idx="11"/>
          </p:nvPr>
        </p:nvSpPr>
        <p:spPr>
          <a:xfrm>
            <a:off x="1160671" y="4894011"/>
            <a:ext cx="6165635" cy="16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ldNum" idx="12"/>
          </p:nvPr>
        </p:nvSpPr>
        <p:spPr>
          <a:xfrm>
            <a:off x="179513" y="4894011"/>
            <a:ext cx="360040" cy="16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1"/>
          </p:nvPr>
        </p:nvSpPr>
        <p:spPr>
          <a:xfrm>
            <a:off x="251521" y="-20538"/>
            <a:ext cx="7200800" cy="379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00"/>
              </a:spcBef>
              <a:spcAft>
                <a:spcPts val="50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2"/>
          </p:nvPr>
        </p:nvSpPr>
        <p:spPr>
          <a:xfrm>
            <a:off x="251521" y="465516"/>
            <a:ext cx="8712968" cy="4428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rgbClr val="262626"/>
              </a:buClr>
              <a:buSzPts val="9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298450" algn="l"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2pPr>
            <a:lvl3pPr marL="1371600" lvl="2" indent="-298450" algn="l"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3pPr>
            <a:lvl4pPr marL="1828800" lvl="3" indent="-298450" algn="l"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4pPr>
            <a:lvl5pPr marL="2286000" lvl="4" indent="-298450" algn="l"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5pPr>
            <a:lvl6pPr marL="2743200" lvl="5" indent="-29845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251520" y="4471338"/>
            <a:ext cx="8784976" cy="422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989C9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Half Horizontal">
  <p:cSld name="Blue Half Horizontal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2409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rgbClr val="262626"/>
              </a:buClr>
              <a:buSzPts val="9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298450" algn="l"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2pPr>
            <a:lvl3pPr marL="1371600" lvl="2" indent="-298450" algn="l"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3pPr>
            <a:lvl4pPr marL="1828800" lvl="3" indent="-298450" algn="l"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4pPr>
            <a:lvl5pPr marL="2286000" lvl="4" indent="-298450" algn="l"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5pPr>
            <a:lvl6pPr marL="2743200" lvl="5" indent="-29845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8"/>
          <p:cNvSpPr/>
          <p:nvPr/>
        </p:nvSpPr>
        <p:spPr>
          <a:xfrm>
            <a:off x="0" y="2409732"/>
            <a:ext cx="9144000" cy="2733768"/>
          </a:xfrm>
          <a:prstGeom prst="rect">
            <a:avLst/>
          </a:prstGeom>
          <a:solidFill>
            <a:srgbClr val="3989C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8"/>
          <p:cNvSpPr txBox="1">
            <a:spLocks noGrp="1"/>
          </p:cNvSpPr>
          <p:nvPr>
            <p:ph type="ctrTitle"/>
          </p:nvPr>
        </p:nvSpPr>
        <p:spPr>
          <a:xfrm>
            <a:off x="251521" y="2787774"/>
            <a:ext cx="7200800" cy="4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subTitle" idx="2"/>
          </p:nvPr>
        </p:nvSpPr>
        <p:spPr>
          <a:xfrm>
            <a:off x="251521" y="3209330"/>
            <a:ext cx="720080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00"/>
              </a:spcBef>
              <a:spcAft>
                <a:spcPts val="50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Half Vertical">
  <p:cSld name="Blue Half Vertical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/>
          <p:nvPr/>
        </p:nvSpPr>
        <p:spPr>
          <a:xfrm>
            <a:off x="7650342" y="4785996"/>
            <a:ext cx="1242138" cy="35750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rgbClr val="262626"/>
              </a:buClr>
              <a:buSzPts val="9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298450" algn="l"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2pPr>
            <a:lvl3pPr marL="1371600" lvl="2" indent="-298450" algn="l"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3pPr>
            <a:lvl4pPr marL="1828800" lvl="3" indent="-298450" algn="l"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4pPr>
            <a:lvl5pPr marL="2286000" lvl="4" indent="-298450" algn="l"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5pPr>
            <a:lvl6pPr marL="2743200" lvl="5" indent="-29845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3989C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9"/>
          <p:cNvSpPr txBox="1">
            <a:spLocks noGrp="1"/>
          </p:cNvSpPr>
          <p:nvPr>
            <p:ph type="ctrTitle"/>
          </p:nvPr>
        </p:nvSpPr>
        <p:spPr>
          <a:xfrm>
            <a:off x="251521" y="843558"/>
            <a:ext cx="3942437" cy="4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2"/>
          </p:nvPr>
        </p:nvSpPr>
        <p:spPr>
          <a:xfrm>
            <a:off x="251521" y="1383618"/>
            <a:ext cx="3942437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00"/>
              </a:spcBef>
              <a:spcAft>
                <a:spcPts val="50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Blank - Logo bottom Right">
  <p:cSld name="Blue Blank - Logo bottom Righ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ctrTitle"/>
          </p:nvPr>
        </p:nvSpPr>
        <p:spPr>
          <a:xfrm>
            <a:off x="251521" y="205978"/>
            <a:ext cx="7200800" cy="4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989C9"/>
              </a:buClr>
              <a:buSzPts val="1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dt" idx="10"/>
          </p:nvPr>
        </p:nvSpPr>
        <p:spPr>
          <a:xfrm>
            <a:off x="539552" y="4894011"/>
            <a:ext cx="684076" cy="16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ftr" idx="11"/>
          </p:nvPr>
        </p:nvSpPr>
        <p:spPr>
          <a:xfrm>
            <a:off x="1160671" y="4894011"/>
            <a:ext cx="6165635" cy="16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ldNum" idx="12"/>
          </p:nvPr>
        </p:nvSpPr>
        <p:spPr>
          <a:xfrm>
            <a:off x="179513" y="4894011"/>
            <a:ext cx="360040" cy="16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1"/>
          </p:nvPr>
        </p:nvSpPr>
        <p:spPr>
          <a:xfrm>
            <a:off x="251521" y="628651"/>
            <a:ext cx="720080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100"/>
              <a:buNone/>
              <a:defRPr sz="1400" b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00"/>
              </a:spcBef>
              <a:spcAft>
                <a:spcPts val="50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2"/>
          </p:nvPr>
        </p:nvSpPr>
        <p:spPr>
          <a:xfrm>
            <a:off x="251520" y="1113588"/>
            <a:ext cx="8637640" cy="3564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rgbClr val="262626"/>
              </a:buClr>
              <a:buSzPts val="9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298450" algn="l"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2pPr>
            <a:lvl3pPr marL="1371600" lvl="2" indent="-298450" algn="l"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3pPr>
            <a:lvl4pPr marL="1828800" lvl="3" indent="-298450" algn="l"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4pPr>
            <a:lvl5pPr marL="2286000" lvl="4" indent="-298450" algn="l"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5pPr>
            <a:lvl6pPr marL="2743200" lvl="5" indent="-29845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59397" y="357504"/>
            <a:ext cx="1133083" cy="180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19802" y="238815"/>
            <a:ext cx="1212273" cy="31326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12" name="Google Shape;112;p20"/>
          <p:cNvSpPr/>
          <p:nvPr/>
        </p:nvSpPr>
        <p:spPr>
          <a:xfrm>
            <a:off x="7759397" y="260431"/>
            <a:ext cx="1212273" cy="2700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Title No Bar - Logo Bottom Right">
  <p:cSld name="Blue Title No Bar - Logo Bottom Righ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ctrTitle"/>
          </p:nvPr>
        </p:nvSpPr>
        <p:spPr>
          <a:xfrm>
            <a:off x="251521" y="205978"/>
            <a:ext cx="7200800" cy="4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989C9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dt" idx="10"/>
          </p:nvPr>
        </p:nvSpPr>
        <p:spPr>
          <a:xfrm>
            <a:off x="539552" y="4894011"/>
            <a:ext cx="684076" cy="16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ftr" idx="11"/>
          </p:nvPr>
        </p:nvSpPr>
        <p:spPr>
          <a:xfrm>
            <a:off x="1160671" y="4894011"/>
            <a:ext cx="6165635" cy="16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179513" y="4894011"/>
            <a:ext cx="360040" cy="16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subTitle" idx="1"/>
          </p:nvPr>
        </p:nvSpPr>
        <p:spPr>
          <a:xfrm>
            <a:off x="251521" y="628651"/>
            <a:ext cx="720080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100"/>
              <a:buNone/>
              <a:defRPr sz="1400" b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00"/>
              </a:spcBef>
              <a:spcAft>
                <a:spcPts val="50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body" idx="2"/>
          </p:nvPr>
        </p:nvSpPr>
        <p:spPr>
          <a:xfrm>
            <a:off x="251520" y="1113588"/>
            <a:ext cx="8637640" cy="3564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rgbClr val="262626"/>
              </a:buClr>
              <a:buSzPts val="9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298450" algn="l"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2pPr>
            <a:lvl3pPr marL="1371600" lvl="2" indent="-298450" algn="l"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3pPr>
            <a:lvl4pPr marL="1828800" lvl="3" indent="-298450" algn="l"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4pPr>
            <a:lvl5pPr marL="2286000" lvl="4" indent="-298450" algn="l"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5pPr>
            <a:lvl6pPr marL="2743200" lvl="5" indent="-29845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19802" y="4818387"/>
            <a:ext cx="1212273" cy="313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Title with Formal logo">
  <p:cSld name="Blue Title with Formal logo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/>
          <p:nvPr/>
        </p:nvSpPr>
        <p:spPr>
          <a:xfrm>
            <a:off x="0" y="1761660"/>
            <a:ext cx="9144000" cy="3381840"/>
          </a:xfrm>
          <a:prstGeom prst="rect">
            <a:avLst/>
          </a:prstGeom>
          <a:solidFill>
            <a:srgbClr val="3989C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413538" y="1761662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body" idx="1"/>
          </p:nvPr>
        </p:nvSpPr>
        <p:spPr>
          <a:xfrm>
            <a:off x="413538" y="2787774"/>
            <a:ext cx="7776864" cy="756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4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11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11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11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11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11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Clr>
                <a:srgbClr val="888888"/>
              </a:buClr>
              <a:buSzPts val="800"/>
              <a:buNone/>
              <a:defRPr sz="11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dt" idx="10"/>
          </p:nvPr>
        </p:nvSpPr>
        <p:spPr>
          <a:xfrm>
            <a:off x="539552" y="4894011"/>
            <a:ext cx="684076" cy="16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ftr" idx="11"/>
          </p:nvPr>
        </p:nvSpPr>
        <p:spPr>
          <a:xfrm>
            <a:off x="1160671" y="4894011"/>
            <a:ext cx="6165635" cy="16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ldNum" idx="12"/>
          </p:nvPr>
        </p:nvSpPr>
        <p:spPr>
          <a:xfrm>
            <a:off x="179513" y="4894011"/>
            <a:ext cx="360040" cy="16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76518" y="4317427"/>
            <a:ext cx="2199938" cy="489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533" y="657351"/>
            <a:ext cx="2052227" cy="530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Title Blank with formal logo">
  <p:cSld name="Blue Title Blank with formal logo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>
            <a:spLocks noGrp="1"/>
          </p:cNvSpPr>
          <p:nvPr>
            <p:ph type="title"/>
          </p:nvPr>
        </p:nvSpPr>
        <p:spPr>
          <a:xfrm>
            <a:off x="413538" y="1437624"/>
            <a:ext cx="7772400" cy="194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89C9"/>
              </a:buClr>
              <a:buSzPts val="3600"/>
              <a:buFont typeface="Arial"/>
              <a:buNone/>
              <a:defRPr sz="3600" b="0" cap="none">
                <a:solidFill>
                  <a:srgbClr val="3989C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dt" idx="10"/>
          </p:nvPr>
        </p:nvSpPr>
        <p:spPr>
          <a:xfrm>
            <a:off x="539552" y="4894011"/>
            <a:ext cx="684076" cy="16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ftr" idx="11"/>
          </p:nvPr>
        </p:nvSpPr>
        <p:spPr>
          <a:xfrm>
            <a:off x="1160671" y="4894011"/>
            <a:ext cx="6165635" cy="16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sldNum" idx="12"/>
          </p:nvPr>
        </p:nvSpPr>
        <p:spPr>
          <a:xfrm>
            <a:off x="179513" y="4894011"/>
            <a:ext cx="360040" cy="16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body" idx="1"/>
          </p:nvPr>
        </p:nvSpPr>
        <p:spPr>
          <a:xfrm>
            <a:off x="413538" y="2630239"/>
            <a:ext cx="7776864" cy="75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3989C9"/>
              </a:buClr>
              <a:buSzPts val="1400"/>
              <a:buNone/>
              <a:defRPr sz="1800" b="0">
                <a:solidFill>
                  <a:srgbClr val="3989C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4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11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11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11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11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11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Clr>
                <a:srgbClr val="888888"/>
              </a:buClr>
              <a:buSzPts val="800"/>
              <a:buNone/>
              <a:defRPr sz="11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23"/>
          <p:cNvSpPr/>
          <p:nvPr/>
        </p:nvSpPr>
        <p:spPr>
          <a:xfrm>
            <a:off x="6516216" y="4299942"/>
            <a:ext cx="2160240" cy="513499"/>
          </a:xfrm>
          <a:prstGeom prst="rect">
            <a:avLst/>
          </a:prstGeom>
          <a:blipFill rotWithShape="1">
            <a:blip r:embed="rId2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533" y="657351"/>
            <a:ext cx="2052227" cy="53032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/>
          <p:nvPr/>
        </p:nvSpPr>
        <p:spPr>
          <a:xfrm>
            <a:off x="7650342" y="4813441"/>
            <a:ext cx="1296144" cy="2425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51521" y="205981"/>
            <a:ext cx="7200800" cy="422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3989C9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3989C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51520" y="1113588"/>
            <a:ext cx="8637640" cy="3481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85750" algn="l" rtl="0">
              <a:spcBef>
                <a:spcPts val="2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79400" algn="l" rtl="0"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800"/>
              <a:buFont typeface="Arial"/>
              <a:buChar char="•"/>
              <a:defRPr sz="1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9400" algn="l" rtl="0"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800"/>
              <a:buFont typeface="Arial"/>
              <a:buChar char="•"/>
              <a:defRPr sz="1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9400" algn="l" rtl="0"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800"/>
              <a:buFont typeface="Arial"/>
              <a:buChar char="•"/>
              <a:defRPr sz="1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9400" algn="l" rtl="0"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800"/>
              <a:buFont typeface="Arial"/>
              <a:buChar char="•"/>
              <a:defRPr sz="1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794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794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7940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8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539552" y="4894011"/>
            <a:ext cx="684076" cy="16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160671" y="4894011"/>
            <a:ext cx="6165635" cy="16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179513" y="4894011"/>
            <a:ext cx="360040" cy="16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719802" y="4818387"/>
            <a:ext cx="1212273" cy="31326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silvestre/mma-datathon-2023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drive.google.com/file/d/14WEHRhSUpsyHpVefwd48OzmXEOXNxo7l/view?usp=sharing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413538" y="1761662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CA"/>
              <a:t>MMA Datathon 2023</a:t>
            </a:r>
            <a:endParaRPr cap="none"/>
          </a:p>
        </p:txBody>
      </p:sp>
      <p:sp>
        <p:nvSpPr>
          <p:cNvPr id="144" name="Google Shape;144;p24"/>
          <p:cNvSpPr txBox="1">
            <a:spLocks noGrp="1"/>
          </p:cNvSpPr>
          <p:nvPr>
            <p:ph type="body" idx="1"/>
          </p:nvPr>
        </p:nvSpPr>
        <p:spPr>
          <a:xfrm>
            <a:off x="413550" y="2787775"/>
            <a:ext cx="7776900" cy="12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38888"/>
              <a:buNone/>
            </a:pPr>
            <a:r>
              <a:rPr lang="en-CA" sz="2100" dirty="0"/>
              <a:t>Accelerating </a:t>
            </a:r>
            <a:r>
              <a:rPr lang="en-CA" sz="2100" dirty="0" err="1"/>
              <a:t>Instabasket</a:t>
            </a:r>
            <a:r>
              <a:rPr lang="en-CA" sz="2100" dirty="0"/>
              <a:t> shopping efficiency by allocating optimal 1000 products</a:t>
            </a:r>
            <a:endParaRPr sz="14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ct val="53570"/>
              <a:buNone/>
            </a:pPr>
            <a:r>
              <a:rPr lang="en-CA" sz="1300" dirty="0"/>
              <a:t>Prepared by </a:t>
            </a:r>
            <a:r>
              <a:rPr lang="en-CA" sz="1300" b="1" dirty="0">
                <a:latin typeface="Calibri"/>
                <a:ea typeface="Calibri"/>
                <a:cs typeface="Calibri"/>
                <a:sym typeface="Calibri"/>
              </a:rPr>
              <a:t>Vinicius Lourenco, </a:t>
            </a:r>
            <a:r>
              <a:rPr lang="en-CA" sz="1300" b="1" dirty="0" err="1">
                <a:latin typeface="Calibri"/>
                <a:ea typeface="Calibri"/>
                <a:cs typeface="Calibri"/>
                <a:sym typeface="Calibri"/>
              </a:rPr>
              <a:t>Yiran</a:t>
            </a:r>
            <a:r>
              <a:rPr lang="en-CA" sz="1300" b="1" dirty="0">
                <a:latin typeface="Calibri"/>
                <a:ea typeface="Calibri"/>
                <a:cs typeface="Calibri"/>
                <a:sym typeface="Calibri"/>
              </a:rPr>
              <a:t> Chen</a:t>
            </a:r>
            <a:endParaRPr sz="13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ct val="53570"/>
              <a:buNone/>
            </a:pPr>
            <a:r>
              <a:rPr lang="en-CA" sz="1300" dirty="0"/>
              <a:t>October 5, 2023  - Team G Consulting Group</a:t>
            </a:r>
            <a:endParaRPr sz="13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ct val="77777"/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>
            <a:spLocks noGrp="1"/>
          </p:cNvSpPr>
          <p:nvPr>
            <p:ph type="ctrTitle"/>
          </p:nvPr>
        </p:nvSpPr>
        <p:spPr>
          <a:xfrm>
            <a:off x="251521" y="205978"/>
            <a:ext cx="72009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CA"/>
              <a:t>Approach</a:t>
            </a:r>
            <a:endParaRPr/>
          </a:p>
        </p:txBody>
      </p:sp>
      <p:sp>
        <p:nvSpPr>
          <p:cNvPr id="218" name="Google Shape;218;p33"/>
          <p:cNvSpPr txBox="1">
            <a:spLocks noGrp="1"/>
          </p:cNvSpPr>
          <p:nvPr>
            <p:ph type="subTitle" idx="1"/>
          </p:nvPr>
        </p:nvSpPr>
        <p:spPr>
          <a:xfrm>
            <a:off x="251521" y="627534"/>
            <a:ext cx="720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-CA"/>
              <a:t>Data Profiling</a:t>
            </a:r>
            <a:endParaRPr/>
          </a:p>
        </p:txBody>
      </p:sp>
      <p:sp>
        <p:nvSpPr>
          <p:cNvPr id="219" name="Google Shape;219;p33"/>
          <p:cNvSpPr txBox="1">
            <a:spLocks noGrp="1"/>
          </p:cNvSpPr>
          <p:nvPr>
            <p:ph type="body" idx="2"/>
          </p:nvPr>
        </p:nvSpPr>
        <p:spPr>
          <a:xfrm>
            <a:off x="251525" y="1113601"/>
            <a:ext cx="8637600" cy="37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b="1" dirty="0"/>
              <a:t>Word Clouds (data source: </a:t>
            </a:r>
            <a:r>
              <a:rPr lang="en-CA" b="1" dirty="0" err="1"/>
              <a:t>mma_mart.csv</a:t>
            </a:r>
            <a:r>
              <a:rPr lang="en-CA" b="1" dirty="0"/>
              <a:t>)</a:t>
            </a:r>
            <a:endParaRPr dirty="0"/>
          </a:p>
          <a:p>
            <a:pPr marL="4699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       </a:t>
            </a:r>
            <a:endParaRPr dirty="0"/>
          </a:p>
        </p:txBody>
      </p:sp>
      <p:pic>
        <p:nvPicPr>
          <p:cNvPr id="220" name="Google Shape;220;p33"/>
          <p:cNvPicPr preferRelativeResize="0"/>
          <p:nvPr/>
        </p:nvPicPr>
        <p:blipFill rotWithShape="1">
          <a:blip r:embed="rId3">
            <a:alphaModFix/>
          </a:blip>
          <a:srcRect t="1661"/>
          <a:stretch/>
        </p:blipFill>
        <p:spPr>
          <a:xfrm>
            <a:off x="251525" y="3125225"/>
            <a:ext cx="3305651" cy="169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577" y="1451148"/>
            <a:ext cx="2831775" cy="150707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3"/>
          <p:cNvSpPr txBox="1"/>
          <p:nvPr/>
        </p:nvSpPr>
        <p:spPr>
          <a:xfrm>
            <a:off x="3675500" y="1390221"/>
            <a:ext cx="4566300" cy="15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b="1" dirty="0"/>
              <a:t>Derived from the </a:t>
            </a:r>
            <a:r>
              <a:rPr lang="en-CA" sz="1000" b="1" dirty="0" err="1"/>
              <a:t>product_id</a:t>
            </a:r>
            <a:r>
              <a:rPr lang="en-CA" sz="1000" b="1" dirty="0"/>
              <a:t> column</a:t>
            </a:r>
            <a:endParaRPr sz="1000" b="1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dirty="0"/>
              <a:t>Products that are popular: </a:t>
            </a:r>
            <a:endParaRPr sz="1000" dirty="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dirty="0"/>
              <a:t>24852 (Organic Hass Avocado)</a:t>
            </a:r>
            <a:endParaRPr sz="1000" dirty="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dirty="0"/>
              <a:t>13176 (Bag of Organic Bananas)</a:t>
            </a:r>
            <a:endParaRPr sz="1000" dirty="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dirty="0"/>
              <a:t>47209 (Organic Hass Avocado)</a:t>
            </a:r>
            <a:endParaRPr sz="1000" dirty="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dirty="0"/>
              <a:t>21903 (Organic Baby Spinach)</a:t>
            </a:r>
            <a:endParaRPr sz="10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dirty="0"/>
              <a:t>Keyword example: organic</a:t>
            </a:r>
            <a:endParaRPr sz="10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dirty="0"/>
              <a:t> </a:t>
            </a:r>
            <a:endParaRPr sz="1000" dirty="0"/>
          </a:p>
        </p:txBody>
      </p:sp>
      <p:sp>
        <p:nvSpPr>
          <p:cNvPr id="223" name="Google Shape;223;p33"/>
          <p:cNvSpPr txBox="1"/>
          <p:nvPr/>
        </p:nvSpPr>
        <p:spPr>
          <a:xfrm>
            <a:off x="3675500" y="3357161"/>
            <a:ext cx="45663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b="1" dirty="0"/>
              <a:t>Derived from the aisle column</a:t>
            </a:r>
            <a:endParaRPr sz="1000" b="1" dirty="0"/>
          </a:p>
          <a:p>
            <a:pPr marL="4572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CA" sz="1000" dirty="0"/>
              <a:t>Aisles that are popular contain keywords such as frozen, care, packaged, meat, etc.</a:t>
            </a:r>
            <a:endParaRPr sz="10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dirty="0"/>
              <a:t> </a:t>
            </a:r>
            <a:endParaRPr sz="1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2409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500"/>
              </a:spcAft>
              <a:buNone/>
            </a:pPr>
            <a:endParaRPr/>
          </a:p>
        </p:txBody>
      </p:sp>
      <p:sp>
        <p:nvSpPr>
          <p:cNvPr id="229" name="Google Shape;229;p34"/>
          <p:cNvSpPr txBox="1">
            <a:spLocks noGrp="1"/>
          </p:cNvSpPr>
          <p:nvPr>
            <p:ph type="ctrTitle"/>
          </p:nvPr>
        </p:nvSpPr>
        <p:spPr>
          <a:xfrm>
            <a:off x="251521" y="2787774"/>
            <a:ext cx="7200900" cy="42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Solution</a:t>
            </a:r>
            <a:endParaRPr/>
          </a:p>
        </p:txBody>
      </p:sp>
      <p:pic>
        <p:nvPicPr>
          <p:cNvPr id="230" name="Google Shape;230;p34"/>
          <p:cNvPicPr preferRelativeResize="0"/>
          <p:nvPr/>
        </p:nvPicPr>
        <p:blipFill rotWithShape="1">
          <a:blip r:embed="rId3">
            <a:alphaModFix/>
          </a:blip>
          <a:srcRect t="14925" b="35074"/>
          <a:stretch/>
        </p:blipFill>
        <p:spPr>
          <a:xfrm>
            <a:off x="0" y="0"/>
            <a:ext cx="9144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>
            <a:spLocks noGrp="1"/>
          </p:cNvSpPr>
          <p:nvPr>
            <p:ph type="ctrTitle"/>
          </p:nvPr>
        </p:nvSpPr>
        <p:spPr>
          <a:xfrm>
            <a:off x="251521" y="205978"/>
            <a:ext cx="72009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CA"/>
              <a:t>Product Selection</a:t>
            </a:r>
            <a:endParaRPr/>
          </a:p>
        </p:txBody>
      </p:sp>
      <p:sp>
        <p:nvSpPr>
          <p:cNvPr id="236" name="Google Shape;236;p35"/>
          <p:cNvSpPr txBox="1">
            <a:spLocks noGrp="1"/>
          </p:cNvSpPr>
          <p:nvPr>
            <p:ph type="subTitle" idx="1"/>
          </p:nvPr>
        </p:nvSpPr>
        <p:spPr>
          <a:xfrm>
            <a:off x="251521" y="628684"/>
            <a:ext cx="720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-CA"/>
              <a:t>The Task</a:t>
            </a:r>
            <a:endParaRPr/>
          </a:p>
        </p:txBody>
      </p:sp>
      <p:sp>
        <p:nvSpPr>
          <p:cNvPr id="237" name="Google Shape;237;p35"/>
          <p:cNvSpPr txBox="1">
            <a:spLocks noGrp="1"/>
          </p:cNvSpPr>
          <p:nvPr>
            <p:ph type="body" idx="2"/>
          </p:nvPr>
        </p:nvSpPr>
        <p:spPr>
          <a:xfrm>
            <a:off x="251520" y="1113588"/>
            <a:ext cx="8637600" cy="65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 dirty="0">
                <a:solidFill>
                  <a:srgbClr val="434343"/>
                </a:solidFill>
                <a:highlight>
                  <a:schemeClr val="lt1"/>
                </a:highlight>
              </a:rPr>
              <a:t>1- Select the top 1000 products that maximize </a:t>
            </a:r>
            <a:r>
              <a:rPr lang="en-CA" sz="1300" dirty="0" err="1">
                <a:solidFill>
                  <a:srgbClr val="434343"/>
                </a:solidFill>
                <a:highlight>
                  <a:schemeClr val="lt1"/>
                </a:highlight>
              </a:rPr>
              <a:t>Instabasket</a:t>
            </a:r>
            <a:r>
              <a:rPr lang="en-CA" sz="1300" dirty="0">
                <a:solidFill>
                  <a:srgbClr val="434343"/>
                </a:solidFill>
                <a:highlight>
                  <a:schemeClr val="lt1"/>
                </a:highlight>
              </a:rPr>
              <a:t> personal shoppers usage.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 dirty="0">
                <a:solidFill>
                  <a:srgbClr val="434343"/>
                </a:solidFill>
                <a:highlight>
                  <a:schemeClr val="lt1"/>
                </a:highlight>
              </a:rPr>
              <a:t>2- Find substitutable products to maximize efficiency and reduce search time in-store.</a:t>
            </a:r>
            <a:endParaRPr sz="1300" b="1" dirty="0">
              <a:solidFill>
                <a:srgbClr val="888888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CA" sz="1300" b="1" dirty="0">
              <a:solidFill>
                <a:srgbClr val="888888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CA" sz="1300" b="1" dirty="0">
              <a:solidFill>
                <a:srgbClr val="888888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CA" sz="1300" b="1" dirty="0">
              <a:solidFill>
                <a:srgbClr val="888888"/>
              </a:solidFill>
              <a:highlight>
                <a:schemeClr val="lt1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5198E8-A8B6-1270-B90B-87B22D876C19}"/>
              </a:ext>
            </a:extLst>
          </p:cNvPr>
          <p:cNvSpPr txBox="1"/>
          <p:nvPr/>
        </p:nvSpPr>
        <p:spPr>
          <a:xfrm>
            <a:off x="251520" y="3373423"/>
            <a:ext cx="72009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400" b="1" dirty="0">
                <a:solidFill>
                  <a:srgbClr val="888888"/>
                </a:solidFill>
                <a:highlight>
                  <a:schemeClr val="lt1"/>
                </a:highlight>
              </a:rPr>
              <a:t>Assumption</a:t>
            </a:r>
            <a:r>
              <a:rPr lang="en-CA" sz="1400" dirty="0">
                <a:solidFill>
                  <a:srgbClr val="888888"/>
                </a:solidFill>
                <a:highlight>
                  <a:schemeClr val="lt1"/>
                </a:highlight>
              </a:rPr>
              <a:t>: Given MM&amp;A Supermarket is already buying a fridge and a refrigerator, we need to fulfill them (100 items each)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C2DF96-1477-9D56-63C7-BA9B7F4B29DE}"/>
              </a:ext>
            </a:extLst>
          </p:cNvPr>
          <p:cNvSpPr txBox="1"/>
          <p:nvPr/>
        </p:nvSpPr>
        <p:spPr>
          <a:xfrm>
            <a:off x="251520" y="2402473"/>
            <a:ext cx="89723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400" b="1" dirty="0">
                <a:solidFill>
                  <a:schemeClr val="tx1"/>
                </a:solidFill>
                <a:highlight>
                  <a:schemeClr val="lt1"/>
                </a:highlight>
              </a:rPr>
              <a:t>Top </a:t>
            </a:r>
            <a:r>
              <a:rPr lang="en-CA" sz="1600" b="1" dirty="0">
                <a:solidFill>
                  <a:schemeClr val="tx1"/>
                </a:solidFill>
                <a:highlight>
                  <a:schemeClr val="lt1"/>
                </a:highlight>
              </a:rPr>
              <a:t>1000 </a:t>
            </a:r>
            <a:r>
              <a:rPr lang="en-CA" sz="1400" b="1" dirty="0">
                <a:solidFill>
                  <a:schemeClr val="tx1"/>
                </a:solidFill>
                <a:highlight>
                  <a:schemeClr val="lt1"/>
                </a:highlight>
              </a:rPr>
              <a:t>products</a:t>
            </a:r>
            <a:r>
              <a:rPr lang="en-CA" sz="1600" b="1" dirty="0">
                <a:solidFill>
                  <a:schemeClr val="tx1"/>
                </a:solidFill>
                <a:highlight>
                  <a:schemeClr val="lt1"/>
                </a:highlight>
              </a:rPr>
              <a:t>  =  100 </a:t>
            </a:r>
            <a:r>
              <a:rPr lang="en-CA" sz="1400" b="1" dirty="0">
                <a:solidFill>
                  <a:schemeClr val="tx1"/>
                </a:solidFill>
                <a:highlight>
                  <a:schemeClr val="lt1"/>
                </a:highlight>
              </a:rPr>
              <a:t>refrigerated items</a:t>
            </a:r>
            <a:r>
              <a:rPr lang="en-CA" sz="1600" b="1" dirty="0">
                <a:solidFill>
                  <a:schemeClr val="tx1"/>
                </a:solidFill>
                <a:highlight>
                  <a:schemeClr val="lt1"/>
                </a:highlight>
              </a:rPr>
              <a:t> + 100 </a:t>
            </a:r>
            <a:r>
              <a:rPr lang="en-CA" sz="1400" b="1" dirty="0">
                <a:solidFill>
                  <a:schemeClr val="tx1"/>
                </a:solidFill>
                <a:highlight>
                  <a:schemeClr val="lt1"/>
                </a:highlight>
              </a:rPr>
              <a:t>frozen items</a:t>
            </a:r>
            <a:r>
              <a:rPr lang="en-CA" sz="1600" b="1" dirty="0">
                <a:solidFill>
                  <a:schemeClr val="tx1"/>
                </a:solidFill>
                <a:highlight>
                  <a:schemeClr val="lt1"/>
                </a:highlight>
              </a:rPr>
              <a:t> + 800 </a:t>
            </a:r>
            <a:r>
              <a:rPr lang="en-CA" sz="1400" b="1" dirty="0">
                <a:solidFill>
                  <a:schemeClr val="tx1"/>
                </a:solidFill>
                <a:highlight>
                  <a:schemeClr val="lt1"/>
                </a:highlight>
              </a:rPr>
              <a:t>products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>
            <a:spLocks noGrp="1"/>
          </p:cNvSpPr>
          <p:nvPr>
            <p:ph type="ctrTitle"/>
          </p:nvPr>
        </p:nvSpPr>
        <p:spPr>
          <a:xfrm>
            <a:off x="251521" y="205978"/>
            <a:ext cx="72009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CA"/>
              <a:t>Word Pre-Processing and Clustering</a:t>
            </a:r>
            <a:endParaRPr/>
          </a:p>
        </p:txBody>
      </p:sp>
      <p:sp>
        <p:nvSpPr>
          <p:cNvPr id="250" name="Google Shape;250;p36"/>
          <p:cNvSpPr txBox="1">
            <a:spLocks noGrp="1"/>
          </p:cNvSpPr>
          <p:nvPr>
            <p:ph type="subTitle" idx="1"/>
          </p:nvPr>
        </p:nvSpPr>
        <p:spPr>
          <a:xfrm>
            <a:off x="279621" y="543376"/>
            <a:ext cx="720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-CA"/>
              <a:t>How we prepare and cluster each aisle products</a:t>
            </a:r>
            <a:endParaRPr/>
          </a:p>
        </p:txBody>
      </p:sp>
      <p:sp>
        <p:nvSpPr>
          <p:cNvPr id="251" name="Google Shape;251;p36"/>
          <p:cNvSpPr/>
          <p:nvPr/>
        </p:nvSpPr>
        <p:spPr>
          <a:xfrm>
            <a:off x="2278600" y="1097200"/>
            <a:ext cx="3147600" cy="375000"/>
          </a:xfrm>
          <a:prstGeom prst="roundRect">
            <a:avLst>
              <a:gd name="adj" fmla="val 16667"/>
            </a:avLst>
          </a:prstGeom>
          <a:solidFill>
            <a:srgbClr val="3989C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lt1"/>
                </a:solidFill>
              </a:rPr>
              <a:t>Blue Shampoo </a:t>
            </a:r>
            <a:r>
              <a:rPr lang="en-CA">
                <a:solidFill>
                  <a:srgbClr val="FFD966"/>
                </a:solidFill>
              </a:rPr>
              <a:t>4</a:t>
            </a:r>
            <a:r>
              <a:rPr lang="en-CA">
                <a:solidFill>
                  <a:schemeClr val="lt1"/>
                </a:solidFill>
              </a:rPr>
              <a:t> Sizing MAX</a:t>
            </a:r>
            <a:r>
              <a:rPr lang="en-CA">
                <a:solidFill>
                  <a:srgbClr val="FFD966"/>
                </a:solidFill>
              </a:rPr>
              <a:t>!</a:t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252" name="Google Shape;252;p36"/>
          <p:cNvSpPr/>
          <p:nvPr/>
        </p:nvSpPr>
        <p:spPr>
          <a:xfrm>
            <a:off x="2278600" y="1642097"/>
            <a:ext cx="3147600" cy="375000"/>
          </a:xfrm>
          <a:prstGeom prst="roundRect">
            <a:avLst>
              <a:gd name="adj" fmla="val 16667"/>
            </a:avLst>
          </a:prstGeom>
          <a:solidFill>
            <a:srgbClr val="3989C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FFD966"/>
                </a:solidFill>
              </a:rPr>
              <a:t>B</a:t>
            </a:r>
            <a:r>
              <a:rPr lang="en-CA">
                <a:solidFill>
                  <a:schemeClr val="lt1"/>
                </a:solidFill>
              </a:rPr>
              <a:t>lue </a:t>
            </a:r>
            <a:r>
              <a:rPr lang="en-CA">
                <a:solidFill>
                  <a:srgbClr val="FFD966"/>
                </a:solidFill>
              </a:rPr>
              <a:t>S</a:t>
            </a:r>
            <a:r>
              <a:rPr lang="en-CA">
                <a:solidFill>
                  <a:schemeClr val="lt1"/>
                </a:solidFill>
              </a:rPr>
              <a:t>hampoo </a:t>
            </a:r>
            <a:r>
              <a:rPr lang="en-CA">
                <a:solidFill>
                  <a:srgbClr val="FFD966"/>
                </a:solidFill>
              </a:rPr>
              <a:t>S</a:t>
            </a:r>
            <a:r>
              <a:rPr lang="en-CA">
                <a:solidFill>
                  <a:schemeClr val="lt1"/>
                </a:solidFill>
              </a:rPr>
              <a:t>izing </a:t>
            </a:r>
            <a:r>
              <a:rPr lang="en-CA">
                <a:solidFill>
                  <a:srgbClr val="FFD966"/>
                </a:solidFill>
              </a:rPr>
              <a:t>M</a:t>
            </a:r>
            <a:r>
              <a:rPr lang="en-CA">
                <a:solidFill>
                  <a:schemeClr val="lt1"/>
                </a:solidFill>
              </a:rPr>
              <a:t>AX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3" name="Google Shape;253;p36"/>
          <p:cNvSpPr/>
          <p:nvPr/>
        </p:nvSpPr>
        <p:spPr>
          <a:xfrm>
            <a:off x="2278600" y="2186994"/>
            <a:ext cx="3147600" cy="375000"/>
          </a:xfrm>
          <a:prstGeom prst="roundRect">
            <a:avLst>
              <a:gd name="adj" fmla="val 16667"/>
            </a:avLst>
          </a:prstGeom>
          <a:solidFill>
            <a:srgbClr val="3989C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lt1"/>
                </a:solidFill>
              </a:rPr>
              <a:t>blue shampoo siz</a:t>
            </a:r>
            <a:r>
              <a:rPr lang="en-CA">
                <a:solidFill>
                  <a:srgbClr val="FFD966"/>
                </a:solidFill>
              </a:rPr>
              <a:t>ing</a:t>
            </a:r>
            <a:r>
              <a:rPr lang="en-CA">
                <a:solidFill>
                  <a:schemeClr val="lt1"/>
                </a:solidFill>
              </a:rPr>
              <a:t> max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4" name="Google Shape;254;p36"/>
          <p:cNvSpPr/>
          <p:nvPr/>
        </p:nvSpPr>
        <p:spPr>
          <a:xfrm>
            <a:off x="2278600" y="2731892"/>
            <a:ext cx="3147600" cy="375000"/>
          </a:xfrm>
          <a:prstGeom prst="roundRect">
            <a:avLst>
              <a:gd name="adj" fmla="val 16667"/>
            </a:avLst>
          </a:prstGeom>
          <a:solidFill>
            <a:srgbClr val="3989C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FFD966"/>
                </a:solidFill>
              </a:rPr>
              <a:t>blue</a:t>
            </a:r>
            <a:r>
              <a:rPr lang="en-CA">
                <a:solidFill>
                  <a:schemeClr val="lt1"/>
                </a:solidFill>
              </a:rPr>
              <a:t> shampoo size max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5" name="Google Shape;255;p36"/>
          <p:cNvSpPr/>
          <p:nvPr/>
        </p:nvSpPr>
        <p:spPr>
          <a:xfrm>
            <a:off x="2764368" y="3850139"/>
            <a:ext cx="977100" cy="375000"/>
          </a:xfrm>
          <a:prstGeom prst="roundRect">
            <a:avLst>
              <a:gd name="adj" fmla="val 16667"/>
            </a:avLst>
          </a:prstGeom>
          <a:solidFill>
            <a:srgbClr val="3989C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lt1"/>
                </a:solidFill>
              </a:rPr>
              <a:t>shampoo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6" name="Google Shape;256;p36"/>
          <p:cNvSpPr/>
          <p:nvPr/>
        </p:nvSpPr>
        <p:spPr>
          <a:xfrm>
            <a:off x="3809721" y="3850139"/>
            <a:ext cx="561000" cy="375000"/>
          </a:xfrm>
          <a:prstGeom prst="roundRect">
            <a:avLst>
              <a:gd name="adj" fmla="val 16667"/>
            </a:avLst>
          </a:prstGeom>
          <a:solidFill>
            <a:srgbClr val="3989C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lt1"/>
                </a:solidFill>
              </a:rPr>
              <a:t>size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7" name="Google Shape;257;p36"/>
          <p:cNvSpPr/>
          <p:nvPr/>
        </p:nvSpPr>
        <p:spPr>
          <a:xfrm>
            <a:off x="4438963" y="3850139"/>
            <a:ext cx="561000" cy="375000"/>
          </a:xfrm>
          <a:prstGeom prst="roundRect">
            <a:avLst>
              <a:gd name="adj" fmla="val 16667"/>
            </a:avLst>
          </a:prstGeom>
          <a:solidFill>
            <a:srgbClr val="3989C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lt1"/>
                </a:solidFill>
              </a:rPr>
              <a:t>max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58" name="Google Shape;258;p36"/>
          <p:cNvCxnSpPr>
            <a:stCxn id="251" idx="2"/>
            <a:endCxn id="252" idx="0"/>
          </p:cNvCxnSpPr>
          <p:nvPr/>
        </p:nvCxnSpPr>
        <p:spPr>
          <a:xfrm>
            <a:off x="3852400" y="1472200"/>
            <a:ext cx="0" cy="16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9" name="Google Shape;259;p36"/>
          <p:cNvCxnSpPr>
            <a:stCxn id="252" idx="2"/>
            <a:endCxn id="253" idx="0"/>
          </p:cNvCxnSpPr>
          <p:nvPr/>
        </p:nvCxnSpPr>
        <p:spPr>
          <a:xfrm>
            <a:off x="3852400" y="2017097"/>
            <a:ext cx="0" cy="16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0" name="Google Shape;260;p36"/>
          <p:cNvCxnSpPr>
            <a:stCxn id="253" idx="2"/>
            <a:endCxn id="254" idx="0"/>
          </p:cNvCxnSpPr>
          <p:nvPr/>
        </p:nvCxnSpPr>
        <p:spPr>
          <a:xfrm>
            <a:off x="3852400" y="2561994"/>
            <a:ext cx="0" cy="16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1" name="Google Shape;261;p36"/>
          <p:cNvCxnSpPr/>
          <p:nvPr/>
        </p:nvCxnSpPr>
        <p:spPr>
          <a:xfrm>
            <a:off x="3852408" y="3665920"/>
            <a:ext cx="0" cy="17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2" name="Google Shape;262;p36"/>
          <p:cNvSpPr/>
          <p:nvPr/>
        </p:nvSpPr>
        <p:spPr>
          <a:xfrm>
            <a:off x="1481450" y="3888039"/>
            <a:ext cx="696300" cy="3750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lt1"/>
                </a:solidFill>
              </a:rPr>
              <a:t>other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3" name="Google Shape;263;p36"/>
          <p:cNvSpPr/>
          <p:nvPr/>
        </p:nvSpPr>
        <p:spPr>
          <a:xfrm>
            <a:off x="1481450" y="4443450"/>
            <a:ext cx="4123800" cy="375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[   0                              1                1              1   ]</a:t>
            </a:r>
            <a:endParaRPr/>
          </a:p>
        </p:txBody>
      </p:sp>
      <p:cxnSp>
        <p:nvCxnSpPr>
          <p:cNvPr id="264" name="Google Shape;264;p36"/>
          <p:cNvCxnSpPr/>
          <p:nvPr/>
        </p:nvCxnSpPr>
        <p:spPr>
          <a:xfrm>
            <a:off x="1819983" y="4282988"/>
            <a:ext cx="0" cy="17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5" name="Google Shape;265;p36"/>
          <p:cNvCxnSpPr/>
          <p:nvPr/>
        </p:nvCxnSpPr>
        <p:spPr>
          <a:xfrm>
            <a:off x="3395733" y="4273013"/>
            <a:ext cx="0" cy="17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6" name="Google Shape;266;p36"/>
          <p:cNvCxnSpPr/>
          <p:nvPr/>
        </p:nvCxnSpPr>
        <p:spPr>
          <a:xfrm>
            <a:off x="4307283" y="4273013"/>
            <a:ext cx="0" cy="17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7" name="Google Shape;267;p36"/>
          <p:cNvCxnSpPr/>
          <p:nvPr/>
        </p:nvCxnSpPr>
        <p:spPr>
          <a:xfrm>
            <a:off x="5068933" y="4273013"/>
            <a:ext cx="0" cy="17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8" name="Google Shape;268;p36"/>
          <p:cNvSpPr txBox="1"/>
          <p:nvPr/>
        </p:nvSpPr>
        <p:spPr>
          <a:xfrm>
            <a:off x="169875" y="1280138"/>
            <a:ext cx="1917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/>
              <a:t>Remove stopwords, punctuation, numbers</a:t>
            </a:r>
            <a:endParaRPr sz="1200" b="1"/>
          </a:p>
        </p:txBody>
      </p:sp>
      <p:sp>
        <p:nvSpPr>
          <p:cNvPr id="269" name="Google Shape;269;p36"/>
          <p:cNvSpPr txBox="1"/>
          <p:nvPr/>
        </p:nvSpPr>
        <p:spPr>
          <a:xfrm>
            <a:off x="169863" y="1886863"/>
            <a:ext cx="191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/>
              <a:t>Lowercase words</a:t>
            </a:r>
            <a:endParaRPr sz="1200" b="1"/>
          </a:p>
        </p:txBody>
      </p:sp>
      <p:sp>
        <p:nvSpPr>
          <p:cNvPr id="270" name="Google Shape;270;p36"/>
          <p:cNvSpPr txBox="1"/>
          <p:nvPr/>
        </p:nvSpPr>
        <p:spPr>
          <a:xfrm>
            <a:off x="169875" y="2462338"/>
            <a:ext cx="191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/>
              <a:t>Stemming</a:t>
            </a:r>
            <a:endParaRPr sz="1200" b="1"/>
          </a:p>
        </p:txBody>
      </p:sp>
      <p:sp>
        <p:nvSpPr>
          <p:cNvPr id="271" name="Google Shape;271;p36"/>
          <p:cNvSpPr txBox="1"/>
          <p:nvPr/>
        </p:nvSpPr>
        <p:spPr>
          <a:xfrm>
            <a:off x="169875" y="3518738"/>
            <a:ext cx="191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/>
              <a:t>Vectorization</a:t>
            </a:r>
            <a:endParaRPr sz="1200" b="1"/>
          </a:p>
        </p:txBody>
      </p:sp>
      <p:sp>
        <p:nvSpPr>
          <p:cNvPr id="272" name="Google Shape;272;p36"/>
          <p:cNvSpPr/>
          <p:nvPr/>
        </p:nvSpPr>
        <p:spPr>
          <a:xfrm>
            <a:off x="2278550" y="3276792"/>
            <a:ext cx="3147600" cy="375000"/>
          </a:xfrm>
          <a:prstGeom prst="roundRect">
            <a:avLst>
              <a:gd name="adj" fmla="val 16667"/>
            </a:avLst>
          </a:prstGeom>
          <a:solidFill>
            <a:srgbClr val="3989C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lt1"/>
                </a:solidFill>
              </a:rPr>
              <a:t>shampoo size max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73" name="Google Shape;273;p36"/>
          <p:cNvCxnSpPr/>
          <p:nvPr/>
        </p:nvCxnSpPr>
        <p:spPr>
          <a:xfrm>
            <a:off x="3852358" y="3106838"/>
            <a:ext cx="0" cy="17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4" name="Google Shape;274;p36"/>
          <p:cNvSpPr txBox="1"/>
          <p:nvPr/>
        </p:nvSpPr>
        <p:spPr>
          <a:xfrm>
            <a:off x="169875" y="2954188"/>
            <a:ext cx="191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/>
              <a:t>Remove color</a:t>
            </a:r>
            <a:endParaRPr sz="1200" b="1"/>
          </a:p>
        </p:txBody>
      </p:sp>
      <p:pic>
        <p:nvPicPr>
          <p:cNvPr id="275" name="Google Shape;27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6650" y="1472188"/>
            <a:ext cx="3260600" cy="2416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36"/>
          <p:cNvCxnSpPr>
            <a:stCxn id="263" idx="3"/>
            <a:endCxn id="275" idx="0"/>
          </p:cNvCxnSpPr>
          <p:nvPr/>
        </p:nvCxnSpPr>
        <p:spPr>
          <a:xfrm rot="10800000" flipH="1">
            <a:off x="5605250" y="1472250"/>
            <a:ext cx="1831800" cy="3158700"/>
          </a:xfrm>
          <a:prstGeom prst="bentConnector4">
            <a:avLst>
              <a:gd name="adj1" fmla="val 5497"/>
              <a:gd name="adj2" fmla="val 10754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7" name="Google Shape;277;p36"/>
          <p:cNvSpPr txBox="1"/>
          <p:nvPr/>
        </p:nvSpPr>
        <p:spPr>
          <a:xfrm>
            <a:off x="5967700" y="661950"/>
            <a:ext cx="29385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/>
              <a:t>Clustering 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 b="1"/>
              <a:t>(Compare all vectors and group similars)</a:t>
            </a:r>
            <a:endParaRPr sz="1100" b="1"/>
          </a:p>
        </p:txBody>
      </p:sp>
      <p:cxnSp>
        <p:nvCxnSpPr>
          <p:cNvPr id="278" name="Google Shape;278;p36"/>
          <p:cNvCxnSpPr>
            <a:stCxn id="275" idx="2"/>
          </p:cNvCxnSpPr>
          <p:nvPr/>
        </p:nvCxnSpPr>
        <p:spPr>
          <a:xfrm flipH="1">
            <a:off x="7435750" y="3888868"/>
            <a:ext cx="1200" cy="15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9" name="Google Shape;279;p36"/>
          <p:cNvSpPr/>
          <p:nvPr/>
        </p:nvSpPr>
        <p:spPr>
          <a:xfrm>
            <a:off x="5830575" y="4048775"/>
            <a:ext cx="3147600" cy="671400"/>
          </a:xfrm>
          <a:prstGeom prst="roundRect">
            <a:avLst>
              <a:gd name="adj" fmla="val 16667"/>
            </a:avLst>
          </a:prstGeom>
          <a:solidFill>
            <a:srgbClr val="05A55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lt1"/>
                </a:solidFill>
              </a:rPr>
              <a:t>Substitute Selection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chemeClr val="lt1"/>
                </a:solidFill>
              </a:rPr>
              <a:t>(Most frequent purchase of each cluster)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280" name="Google Shape;280;p36"/>
          <p:cNvPicPr preferRelativeResize="0"/>
          <p:nvPr/>
        </p:nvPicPr>
        <p:blipFill rotWithShape="1">
          <a:blip r:embed="rId4">
            <a:alphaModFix/>
          </a:blip>
          <a:srcRect l="5401" t="2653" b="61722"/>
          <a:stretch/>
        </p:blipFill>
        <p:spPr>
          <a:xfrm>
            <a:off x="8370950" y="3850144"/>
            <a:ext cx="696300" cy="527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7"/>
          <p:cNvSpPr txBox="1">
            <a:spLocks noGrp="1"/>
          </p:cNvSpPr>
          <p:nvPr>
            <p:ph type="ctrTitle"/>
          </p:nvPr>
        </p:nvSpPr>
        <p:spPr>
          <a:xfrm>
            <a:off x="251521" y="205978"/>
            <a:ext cx="7200900" cy="422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Selection of 1000 products</a:t>
            </a:r>
            <a:endParaRPr/>
          </a:p>
        </p:txBody>
      </p:sp>
      <p:sp>
        <p:nvSpPr>
          <p:cNvPr id="286" name="Google Shape;286;p37"/>
          <p:cNvSpPr txBox="1">
            <a:spLocks noGrp="1"/>
          </p:cNvSpPr>
          <p:nvPr>
            <p:ph type="subTitle" idx="1"/>
          </p:nvPr>
        </p:nvSpPr>
        <p:spPr>
          <a:xfrm>
            <a:off x="251521" y="586826"/>
            <a:ext cx="7200900" cy="40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500"/>
              </a:spcAft>
              <a:buNone/>
            </a:pPr>
            <a:r>
              <a:rPr lang="en-CA"/>
              <a:t>Using probability to our favor</a:t>
            </a:r>
            <a:endParaRPr/>
          </a:p>
        </p:txBody>
      </p:sp>
      <p:sp>
        <p:nvSpPr>
          <p:cNvPr id="287" name="Google Shape;287;p37"/>
          <p:cNvSpPr txBox="1">
            <a:spLocks noGrp="1"/>
          </p:cNvSpPr>
          <p:nvPr>
            <p:ph type="body" idx="2"/>
          </p:nvPr>
        </p:nvSpPr>
        <p:spPr>
          <a:xfrm>
            <a:off x="290688" y="3973700"/>
            <a:ext cx="1718100" cy="40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500"/>
              </a:spcAft>
              <a:buNone/>
            </a:pPr>
            <a:r>
              <a:rPr lang="en-CA" sz="1500"/>
              <a:t>Probability Bag</a:t>
            </a:r>
            <a:endParaRPr sz="1500"/>
          </a:p>
        </p:txBody>
      </p:sp>
      <p:pic>
        <p:nvPicPr>
          <p:cNvPr id="288" name="Google Shape;28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022" y="1626022"/>
            <a:ext cx="1844775" cy="221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7"/>
          <p:cNvSpPr/>
          <p:nvPr/>
        </p:nvSpPr>
        <p:spPr>
          <a:xfrm>
            <a:off x="2616875" y="1396825"/>
            <a:ext cx="4228800" cy="375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1"/>
                </a:solidFill>
              </a:rPr>
              <a:t>Calculate frequency of products in all orders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0" name="Google Shape;290;p37"/>
          <p:cNvSpPr/>
          <p:nvPr/>
        </p:nvSpPr>
        <p:spPr>
          <a:xfrm>
            <a:off x="2616875" y="2967700"/>
            <a:ext cx="4228800" cy="375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1"/>
                </a:solidFill>
              </a:rPr>
              <a:t>Order from max to min products per frequency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1" name="Google Shape;291;p37"/>
          <p:cNvSpPr/>
          <p:nvPr/>
        </p:nvSpPr>
        <p:spPr>
          <a:xfrm>
            <a:off x="2616875" y="2441525"/>
            <a:ext cx="4228800" cy="375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1"/>
                </a:solidFill>
              </a:rPr>
              <a:t>Group by new product ids the frequency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2" name="Google Shape;292;p37"/>
          <p:cNvSpPr/>
          <p:nvPr/>
        </p:nvSpPr>
        <p:spPr>
          <a:xfrm>
            <a:off x="2616875" y="1919175"/>
            <a:ext cx="4228800" cy="375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1"/>
                </a:solidFill>
              </a:rPr>
              <a:t>Change products with substitute to substitute ID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3" name="Google Shape;293;p37"/>
          <p:cNvSpPr/>
          <p:nvPr/>
        </p:nvSpPr>
        <p:spPr>
          <a:xfrm>
            <a:off x="2616875" y="3537600"/>
            <a:ext cx="1244100" cy="375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1"/>
                </a:solidFill>
              </a:rPr>
              <a:t>Pick top 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1"/>
                </a:solidFill>
              </a:rPr>
              <a:t>100 Frozen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4" name="Google Shape;294;p37"/>
          <p:cNvSpPr/>
          <p:nvPr/>
        </p:nvSpPr>
        <p:spPr>
          <a:xfrm>
            <a:off x="5246050" y="3537600"/>
            <a:ext cx="1635600" cy="375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1"/>
                </a:solidFill>
              </a:rPr>
              <a:t>Pick top 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1"/>
                </a:solidFill>
              </a:rPr>
              <a:t>100 Refrigerated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5" name="Google Shape;295;p37"/>
          <p:cNvSpPr/>
          <p:nvPr/>
        </p:nvSpPr>
        <p:spPr>
          <a:xfrm>
            <a:off x="3931450" y="3537600"/>
            <a:ext cx="1244100" cy="375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1"/>
                </a:solidFill>
              </a:rPr>
              <a:t>Pick top 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1"/>
                </a:solidFill>
              </a:rPr>
              <a:t>800 Overall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96" name="Google Shape;296;p37"/>
          <p:cNvCxnSpPr>
            <a:stCxn id="289" idx="2"/>
            <a:endCxn id="292" idx="0"/>
          </p:cNvCxnSpPr>
          <p:nvPr/>
        </p:nvCxnSpPr>
        <p:spPr>
          <a:xfrm>
            <a:off x="4731275" y="1771825"/>
            <a:ext cx="0" cy="14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7" name="Google Shape;297;p37"/>
          <p:cNvCxnSpPr>
            <a:stCxn id="292" idx="2"/>
            <a:endCxn id="291" idx="0"/>
          </p:cNvCxnSpPr>
          <p:nvPr/>
        </p:nvCxnSpPr>
        <p:spPr>
          <a:xfrm>
            <a:off x="4731275" y="2294175"/>
            <a:ext cx="0" cy="14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8" name="Google Shape;298;p37"/>
          <p:cNvCxnSpPr>
            <a:stCxn id="291" idx="2"/>
            <a:endCxn id="290" idx="0"/>
          </p:cNvCxnSpPr>
          <p:nvPr/>
        </p:nvCxnSpPr>
        <p:spPr>
          <a:xfrm>
            <a:off x="4731275" y="2816525"/>
            <a:ext cx="0" cy="15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9" name="Google Shape;299;p37"/>
          <p:cNvCxnSpPr/>
          <p:nvPr/>
        </p:nvCxnSpPr>
        <p:spPr>
          <a:xfrm>
            <a:off x="3247300" y="2954750"/>
            <a:ext cx="0" cy="15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0" name="Google Shape;300;p37"/>
          <p:cNvCxnSpPr/>
          <p:nvPr/>
        </p:nvCxnSpPr>
        <p:spPr>
          <a:xfrm>
            <a:off x="4553500" y="3364550"/>
            <a:ext cx="0" cy="15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1" name="Google Shape;301;p37"/>
          <p:cNvCxnSpPr/>
          <p:nvPr/>
        </p:nvCxnSpPr>
        <p:spPr>
          <a:xfrm>
            <a:off x="6063850" y="3364550"/>
            <a:ext cx="0" cy="15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2" name="Google Shape;302;p37"/>
          <p:cNvSpPr/>
          <p:nvPr/>
        </p:nvSpPr>
        <p:spPr>
          <a:xfrm>
            <a:off x="2531325" y="3445850"/>
            <a:ext cx="4457700" cy="552000"/>
          </a:xfrm>
          <a:prstGeom prst="rect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7"/>
          <p:cNvSpPr txBox="1"/>
          <p:nvPr/>
        </p:nvSpPr>
        <p:spPr>
          <a:xfrm>
            <a:off x="3735700" y="3940850"/>
            <a:ext cx="163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6AA84F"/>
                </a:solidFill>
              </a:rPr>
              <a:t>Selected Products</a:t>
            </a:r>
            <a:endParaRPr>
              <a:solidFill>
                <a:srgbClr val="6AA84F"/>
              </a:solidFill>
            </a:endParaRPr>
          </a:p>
        </p:txBody>
      </p:sp>
      <p:pic>
        <p:nvPicPr>
          <p:cNvPr id="304" name="Google Shape;30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6725" y="3120549"/>
            <a:ext cx="1945780" cy="1202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5" name="Google Shape;305;p37"/>
          <p:cNvCxnSpPr>
            <a:stCxn id="302" idx="3"/>
            <a:endCxn id="304" idx="1"/>
          </p:cNvCxnSpPr>
          <p:nvPr/>
        </p:nvCxnSpPr>
        <p:spPr>
          <a:xfrm>
            <a:off x="6989025" y="3721850"/>
            <a:ext cx="16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8"/>
          <p:cNvSpPr txBox="1">
            <a:spLocks noGrp="1"/>
          </p:cNvSpPr>
          <p:nvPr>
            <p:ph type="ctrTitle"/>
          </p:nvPr>
        </p:nvSpPr>
        <p:spPr>
          <a:xfrm>
            <a:off x="251521" y="205978"/>
            <a:ext cx="7200900" cy="422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Results</a:t>
            </a:r>
            <a:endParaRPr/>
          </a:p>
        </p:txBody>
      </p:sp>
      <p:sp>
        <p:nvSpPr>
          <p:cNvPr id="311" name="Google Shape;311;p38"/>
          <p:cNvSpPr txBox="1">
            <a:spLocks noGrp="1"/>
          </p:cNvSpPr>
          <p:nvPr>
            <p:ph type="subTitle" idx="1"/>
          </p:nvPr>
        </p:nvSpPr>
        <p:spPr>
          <a:xfrm>
            <a:off x="251521" y="561726"/>
            <a:ext cx="7200900" cy="40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500"/>
              </a:spcAft>
              <a:buNone/>
            </a:pPr>
            <a:r>
              <a:rPr lang="en-CA"/>
              <a:t>How great your new aisle can be (On test dataset)</a:t>
            </a:r>
            <a:endParaRPr/>
          </a:p>
        </p:txBody>
      </p:sp>
      <p:sp>
        <p:nvSpPr>
          <p:cNvPr id="312" name="Google Shape;312;p38"/>
          <p:cNvSpPr txBox="1">
            <a:spLocks noGrp="1"/>
          </p:cNvSpPr>
          <p:nvPr>
            <p:ph type="body" idx="2"/>
          </p:nvPr>
        </p:nvSpPr>
        <p:spPr>
          <a:xfrm>
            <a:off x="251525" y="1800125"/>
            <a:ext cx="1471200" cy="241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500"/>
              </a:spcAft>
              <a:buNone/>
            </a:pPr>
            <a:r>
              <a:rPr lang="en-CA" b="1"/>
              <a:t>Picking products</a:t>
            </a:r>
            <a:endParaRPr b="1"/>
          </a:p>
        </p:txBody>
      </p:sp>
      <p:sp>
        <p:nvSpPr>
          <p:cNvPr id="313" name="Google Shape;313;p38"/>
          <p:cNvSpPr txBox="1">
            <a:spLocks noGrp="1"/>
          </p:cNvSpPr>
          <p:nvPr>
            <p:ph type="body" idx="2"/>
          </p:nvPr>
        </p:nvSpPr>
        <p:spPr>
          <a:xfrm>
            <a:off x="3371375" y="2110700"/>
            <a:ext cx="1362300" cy="42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CA" b="1"/>
              <a:t>Per frequency </a:t>
            </a:r>
            <a:endParaRPr b="1"/>
          </a:p>
          <a:p>
            <a:pPr marL="0" lvl="0" indent="0" algn="ctr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en-CA" sz="900" b="1"/>
              <a:t>(without substitute)</a:t>
            </a:r>
            <a:endParaRPr sz="900" b="1"/>
          </a:p>
        </p:txBody>
      </p:sp>
      <p:sp>
        <p:nvSpPr>
          <p:cNvPr id="314" name="Google Shape;314;p38"/>
          <p:cNvSpPr txBox="1"/>
          <p:nvPr/>
        </p:nvSpPr>
        <p:spPr>
          <a:xfrm>
            <a:off x="1011975" y="2145050"/>
            <a:ext cx="1003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500"/>
              </a:spcAft>
              <a:buNone/>
            </a:pPr>
            <a:r>
              <a:rPr lang="en-CA" sz="1100" b="1">
                <a:solidFill>
                  <a:srgbClr val="262626"/>
                </a:solidFill>
              </a:rPr>
              <a:t>Randomly</a:t>
            </a:r>
            <a:endParaRPr/>
          </a:p>
        </p:txBody>
      </p:sp>
      <p:sp>
        <p:nvSpPr>
          <p:cNvPr id="315" name="Google Shape;315;p38"/>
          <p:cNvSpPr txBox="1">
            <a:spLocks noGrp="1"/>
          </p:cNvSpPr>
          <p:nvPr>
            <p:ph type="body" idx="2"/>
          </p:nvPr>
        </p:nvSpPr>
        <p:spPr>
          <a:xfrm>
            <a:off x="6534600" y="2110700"/>
            <a:ext cx="1362300" cy="42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CA" b="1" dirty="0">
                <a:solidFill>
                  <a:srgbClr val="00B050"/>
                </a:solidFill>
              </a:rPr>
              <a:t>Per frequency </a:t>
            </a:r>
            <a:endParaRPr b="1" dirty="0">
              <a:solidFill>
                <a:srgbClr val="00B050"/>
              </a:solidFill>
            </a:endParaRPr>
          </a:p>
          <a:p>
            <a:pPr marL="0" lvl="0" indent="0" algn="ctr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en-CA" sz="900" b="1" dirty="0">
                <a:solidFill>
                  <a:srgbClr val="00B050"/>
                </a:solidFill>
              </a:rPr>
              <a:t>(with substitute)</a:t>
            </a:r>
            <a:endParaRPr sz="900" b="1" dirty="0">
              <a:solidFill>
                <a:srgbClr val="00B050"/>
              </a:solidFill>
            </a:endParaRPr>
          </a:p>
        </p:txBody>
      </p:sp>
      <p:sp>
        <p:nvSpPr>
          <p:cNvPr id="316" name="Google Shape;316;p38"/>
          <p:cNvSpPr txBox="1"/>
          <p:nvPr/>
        </p:nvSpPr>
        <p:spPr>
          <a:xfrm>
            <a:off x="251525" y="974625"/>
            <a:ext cx="8798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rgbClr val="434343"/>
                </a:solidFill>
              </a:rPr>
              <a:t>Metric 1: The number of orders that utilize the in-aisle items</a:t>
            </a:r>
            <a:endParaRPr sz="1200"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rgbClr val="434343"/>
                </a:solidFill>
              </a:rPr>
              <a:t>Metric 2: The average % of items in each order that utilize in-aisle items, accounting for any identified substitutes</a:t>
            </a:r>
            <a:endParaRPr sz="1200" b="1">
              <a:solidFill>
                <a:srgbClr val="434343"/>
              </a:solidFill>
            </a:endParaRPr>
          </a:p>
        </p:txBody>
      </p:sp>
      <p:cxnSp>
        <p:nvCxnSpPr>
          <p:cNvPr id="317" name="Google Shape;317;p38"/>
          <p:cNvCxnSpPr/>
          <p:nvPr/>
        </p:nvCxnSpPr>
        <p:spPr>
          <a:xfrm rot="10800000" flipH="1">
            <a:off x="0" y="936625"/>
            <a:ext cx="9183000" cy="1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8" name="Google Shape;318;p38"/>
          <p:cNvCxnSpPr/>
          <p:nvPr/>
        </p:nvCxnSpPr>
        <p:spPr>
          <a:xfrm rot="10800000" flipH="1">
            <a:off x="0" y="1675787"/>
            <a:ext cx="9183000" cy="1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9" name="Google Shape;319;p38"/>
          <p:cNvSpPr txBox="1"/>
          <p:nvPr/>
        </p:nvSpPr>
        <p:spPr>
          <a:xfrm>
            <a:off x="359625" y="2496475"/>
            <a:ext cx="23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700"/>
              <a:t>7510 out of 19584 orders (38.5%) with in aisle items</a:t>
            </a:r>
            <a:endParaRPr sz="700"/>
          </a:p>
        </p:txBody>
      </p:sp>
      <p:sp>
        <p:nvSpPr>
          <p:cNvPr id="320" name="Google Shape;320;p38"/>
          <p:cNvSpPr txBox="1"/>
          <p:nvPr/>
        </p:nvSpPr>
        <p:spPr>
          <a:xfrm>
            <a:off x="2898425" y="2496475"/>
            <a:ext cx="2387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700"/>
              <a:t>17425 out of 19584 orders (88.98%) with in aisle items</a:t>
            </a:r>
            <a:endParaRPr sz="700"/>
          </a:p>
        </p:txBody>
      </p:sp>
      <p:sp>
        <p:nvSpPr>
          <p:cNvPr id="321" name="Google Shape;321;p38"/>
          <p:cNvSpPr txBox="1"/>
          <p:nvPr/>
        </p:nvSpPr>
        <p:spPr>
          <a:xfrm>
            <a:off x="359625" y="2678050"/>
            <a:ext cx="230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700">
                <a:solidFill>
                  <a:schemeClr val="dk1"/>
                </a:solidFill>
              </a:rPr>
              <a:t>Avg 0.53 in-aisle orders from avg 10.14 items in each order (5.21%)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322" name="Google Shape;322;p38"/>
          <p:cNvSpPr txBox="1"/>
          <p:nvPr/>
        </p:nvSpPr>
        <p:spPr>
          <a:xfrm>
            <a:off x="2898425" y="2655775"/>
            <a:ext cx="230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700">
                <a:solidFill>
                  <a:schemeClr val="dk1"/>
                </a:solidFill>
              </a:rPr>
              <a:t>Avg 4.13  in-aisle orders from avg 10.14 items in each order (40.77%)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323" name="Google Shape;323;p38"/>
          <p:cNvSpPr txBox="1"/>
          <p:nvPr/>
        </p:nvSpPr>
        <p:spPr>
          <a:xfrm>
            <a:off x="6061650" y="2655775"/>
            <a:ext cx="238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700" dirty="0">
                <a:solidFill>
                  <a:schemeClr val="dk1"/>
                </a:solidFill>
              </a:rPr>
              <a:t>Avg 5.31  in-aisle orders from avg 10.14 items in each order (52.43%)</a:t>
            </a:r>
            <a:endParaRPr sz="700" dirty="0">
              <a:solidFill>
                <a:schemeClr val="dk1"/>
              </a:solidFill>
            </a:endParaRPr>
          </a:p>
        </p:txBody>
      </p:sp>
      <p:sp>
        <p:nvSpPr>
          <p:cNvPr id="324" name="Google Shape;324;p38"/>
          <p:cNvSpPr txBox="1"/>
          <p:nvPr/>
        </p:nvSpPr>
        <p:spPr>
          <a:xfrm>
            <a:off x="6061650" y="2496475"/>
            <a:ext cx="2427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700"/>
              <a:t>18058  out of 19584 orders (92.21%) with in aisle items</a:t>
            </a:r>
            <a:endParaRPr sz="700"/>
          </a:p>
        </p:txBody>
      </p:sp>
      <p:sp>
        <p:nvSpPr>
          <p:cNvPr id="325" name="Google Shape;325;p38"/>
          <p:cNvSpPr/>
          <p:nvPr/>
        </p:nvSpPr>
        <p:spPr>
          <a:xfrm>
            <a:off x="694150" y="4135175"/>
            <a:ext cx="443400" cy="516600"/>
          </a:xfrm>
          <a:prstGeom prst="rect">
            <a:avLst/>
          </a:prstGeom>
          <a:solidFill>
            <a:srgbClr val="7F7F7F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8"/>
          <p:cNvSpPr/>
          <p:nvPr/>
        </p:nvSpPr>
        <p:spPr>
          <a:xfrm>
            <a:off x="1292025" y="4549700"/>
            <a:ext cx="443400" cy="102000"/>
          </a:xfrm>
          <a:prstGeom prst="rect">
            <a:avLst/>
          </a:prstGeom>
          <a:solidFill>
            <a:srgbClr val="7F7F7F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8"/>
          <p:cNvSpPr txBox="1">
            <a:spLocks noGrp="1"/>
          </p:cNvSpPr>
          <p:nvPr>
            <p:ph type="body" idx="2"/>
          </p:nvPr>
        </p:nvSpPr>
        <p:spPr>
          <a:xfrm>
            <a:off x="586750" y="4785875"/>
            <a:ext cx="658200" cy="241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500"/>
              </a:spcAft>
              <a:buNone/>
            </a:pPr>
            <a:r>
              <a:rPr lang="en-CA" sz="1000" b="1"/>
              <a:t>Metric 1</a:t>
            </a:r>
            <a:endParaRPr sz="1000" b="1"/>
          </a:p>
        </p:txBody>
      </p:sp>
      <p:sp>
        <p:nvSpPr>
          <p:cNvPr id="328" name="Google Shape;328;p38"/>
          <p:cNvSpPr txBox="1">
            <a:spLocks noGrp="1"/>
          </p:cNvSpPr>
          <p:nvPr>
            <p:ph type="body" idx="2"/>
          </p:nvPr>
        </p:nvSpPr>
        <p:spPr>
          <a:xfrm>
            <a:off x="1244950" y="4794375"/>
            <a:ext cx="658200" cy="241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500"/>
              </a:spcAft>
              <a:buNone/>
            </a:pPr>
            <a:r>
              <a:rPr lang="en-CA" sz="1000" b="1"/>
              <a:t>Metric 2</a:t>
            </a:r>
            <a:endParaRPr sz="1000" b="1"/>
          </a:p>
        </p:txBody>
      </p:sp>
      <p:sp>
        <p:nvSpPr>
          <p:cNvPr id="329" name="Google Shape;329;p38"/>
          <p:cNvSpPr/>
          <p:nvPr/>
        </p:nvSpPr>
        <p:spPr>
          <a:xfrm>
            <a:off x="3506200" y="3497775"/>
            <a:ext cx="443400" cy="1154100"/>
          </a:xfrm>
          <a:prstGeom prst="rect">
            <a:avLst/>
          </a:prstGeom>
          <a:solidFill>
            <a:srgbClr val="7F7F7F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8"/>
          <p:cNvSpPr/>
          <p:nvPr/>
        </p:nvSpPr>
        <p:spPr>
          <a:xfrm>
            <a:off x="4104075" y="4050025"/>
            <a:ext cx="443400" cy="602100"/>
          </a:xfrm>
          <a:prstGeom prst="rect">
            <a:avLst/>
          </a:prstGeom>
          <a:solidFill>
            <a:srgbClr val="7F7F7F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8"/>
          <p:cNvSpPr txBox="1">
            <a:spLocks noGrp="1"/>
          </p:cNvSpPr>
          <p:nvPr>
            <p:ph type="body" idx="2"/>
          </p:nvPr>
        </p:nvSpPr>
        <p:spPr>
          <a:xfrm>
            <a:off x="3398800" y="4802875"/>
            <a:ext cx="658200" cy="241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500"/>
              </a:spcAft>
              <a:buNone/>
            </a:pPr>
            <a:r>
              <a:rPr lang="en-CA" sz="1000" b="1"/>
              <a:t>Metric 1</a:t>
            </a:r>
            <a:endParaRPr sz="1000" b="1"/>
          </a:p>
        </p:txBody>
      </p:sp>
      <p:sp>
        <p:nvSpPr>
          <p:cNvPr id="332" name="Google Shape;332;p38"/>
          <p:cNvSpPr txBox="1">
            <a:spLocks noGrp="1"/>
          </p:cNvSpPr>
          <p:nvPr>
            <p:ph type="body" idx="2"/>
          </p:nvPr>
        </p:nvSpPr>
        <p:spPr>
          <a:xfrm>
            <a:off x="4055225" y="4802875"/>
            <a:ext cx="658200" cy="241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500"/>
              </a:spcAft>
              <a:buNone/>
            </a:pPr>
            <a:r>
              <a:rPr lang="en-CA" sz="1000" b="1"/>
              <a:t>Metric 2</a:t>
            </a:r>
            <a:endParaRPr sz="1000" b="1"/>
          </a:p>
        </p:txBody>
      </p:sp>
      <p:sp>
        <p:nvSpPr>
          <p:cNvPr id="333" name="Google Shape;333;p38"/>
          <p:cNvSpPr/>
          <p:nvPr/>
        </p:nvSpPr>
        <p:spPr>
          <a:xfrm>
            <a:off x="6669425" y="3358900"/>
            <a:ext cx="443400" cy="1284600"/>
          </a:xfrm>
          <a:prstGeom prst="rect">
            <a:avLst/>
          </a:prstGeom>
          <a:solidFill>
            <a:srgbClr val="7F7F7F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8"/>
          <p:cNvSpPr/>
          <p:nvPr/>
        </p:nvSpPr>
        <p:spPr>
          <a:xfrm>
            <a:off x="7267300" y="3996850"/>
            <a:ext cx="443400" cy="646500"/>
          </a:xfrm>
          <a:prstGeom prst="rect">
            <a:avLst/>
          </a:prstGeom>
          <a:solidFill>
            <a:srgbClr val="7F7F7F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8"/>
          <p:cNvSpPr txBox="1">
            <a:spLocks noGrp="1"/>
          </p:cNvSpPr>
          <p:nvPr>
            <p:ph type="body" idx="2"/>
          </p:nvPr>
        </p:nvSpPr>
        <p:spPr>
          <a:xfrm>
            <a:off x="6554850" y="4785875"/>
            <a:ext cx="658200" cy="241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500"/>
              </a:spcAft>
              <a:buNone/>
            </a:pPr>
            <a:r>
              <a:rPr lang="en-CA" sz="1000" b="1"/>
              <a:t>Metric 1</a:t>
            </a:r>
            <a:endParaRPr sz="1000" b="1"/>
          </a:p>
        </p:txBody>
      </p:sp>
      <p:sp>
        <p:nvSpPr>
          <p:cNvPr id="336" name="Google Shape;336;p38"/>
          <p:cNvSpPr txBox="1">
            <a:spLocks noGrp="1"/>
          </p:cNvSpPr>
          <p:nvPr>
            <p:ph type="body" idx="2"/>
          </p:nvPr>
        </p:nvSpPr>
        <p:spPr>
          <a:xfrm>
            <a:off x="7218450" y="4794375"/>
            <a:ext cx="658200" cy="241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500"/>
              </a:spcAft>
              <a:buNone/>
            </a:pPr>
            <a:r>
              <a:rPr lang="en-CA" sz="1000" b="1"/>
              <a:t>Metric 2</a:t>
            </a:r>
            <a:endParaRPr sz="1000" b="1"/>
          </a:p>
        </p:txBody>
      </p:sp>
      <p:sp>
        <p:nvSpPr>
          <p:cNvPr id="337" name="Google Shape;337;p38"/>
          <p:cNvSpPr txBox="1">
            <a:spLocks noGrp="1"/>
          </p:cNvSpPr>
          <p:nvPr>
            <p:ph type="body" idx="2"/>
          </p:nvPr>
        </p:nvSpPr>
        <p:spPr>
          <a:xfrm>
            <a:off x="693725" y="3851875"/>
            <a:ext cx="586800" cy="241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500"/>
              </a:spcAft>
              <a:buNone/>
            </a:pPr>
            <a:r>
              <a:rPr lang="en-CA" sz="1000" b="1"/>
              <a:t>38.5%</a:t>
            </a:r>
            <a:endParaRPr sz="1000" b="1"/>
          </a:p>
        </p:txBody>
      </p:sp>
      <p:sp>
        <p:nvSpPr>
          <p:cNvPr id="338" name="Google Shape;338;p38"/>
          <p:cNvSpPr txBox="1">
            <a:spLocks noGrp="1"/>
          </p:cNvSpPr>
          <p:nvPr>
            <p:ph type="body" idx="2"/>
          </p:nvPr>
        </p:nvSpPr>
        <p:spPr>
          <a:xfrm>
            <a:off x="1280650" y="4272875"/>
            <a:ext cx="586800" cy="241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500"/>
              </a:spcAft>
              <a:buNone/>
            </a:pPr>
            <a:r>
              <a:rPr lang="en-CA" sz="1000" b="1"/>
              <a:t>5.21%</a:t>
            </a:r>
            <a:endParaRPr sz="1000" b="1"/>
          </a:p>
        </p:txBody>
      </p:sp>
      <p:sp>
        <p:nvSpPr>
          <p:cNvPr id="339" name="Google Shape;339;p38"/>
          <p:cNvSpPr txBox="1">
            <a:spLocks noGrp="1"/>
          </p:cNvSpPr>
          <p:nvPr>
            <p:ph type="body" idx="2"/>
          </p:nvPr>
        </p:nvSpPr>
        <p:spPr>
          <a:xfrm>
            <a:off x="3434500" y="3256575"/>
            <a:ext cx="586800" cy="241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500"/>
              </a:spcAft>
              <a:buNone/>
            </a:pPr>
            <a:r>
              <a:rPr lang="en-CA" sz="1000" b="1"/>
              <a:t>88.98%</a:t>
            </a:r>
            <a:endParaRPr sz="1000" b="1"/>
          </a:p>
        </p:txBody>
      </p:sp>
      <p:sp>
        <p:nvSpPr>
          <p:cNvPr id="340" name="Google Shape;340;p38"/>
          <p:cNvSpPr txBox="1">
            <a:spLocks noGrp="1"/>
          </p:cNvSpPr>
          <p:nvPr>
            <p:ph type="body" idx="2"/>
          </p:nvPr>
        </p:nvSpPr>
        <p:spPr>
          <a:xfrm>
            <a:off x="4090925" y="3808825"/>
            <a:ext cx="586800" cy="241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500"/>
              </a:spcAft>
              <a:buNone/>
            </a:pPr>
            <a:r>
              <a:rPr lang="en-CA" sz="1000" b="1"/>
              <a:t>40.77%</a:t>
            </a:r>
            <a:endParaRPr sz="1000" b="1"/>
          </a:p>
        </p:txBody>
      </p:sp>
      <p:cxnSp>
        <p:nvCxnSpPr>
          <p:cNvPr id="341" name="Google Shape;341;p38"/>
          <p:cNvCxnSpPr/>
          <p:nvPr/>
        </p:nvCxnSpPr>
        <p:spPr>
          <a:xfrm rot="10800000" flipH="1">
            <a:off x="359625" y="4109925"/>
            <a:ext cx="7543800" cy="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42" name="Google Shape;342;p38"/>
          <p:cNvSpPr txBox="1">
            <a:spLocks noGrp="1"/>
          </p:cNvSpPr>
          <p:nvPr>
            <p:ph type="body" idx="2"/>
          </p:nvPr>
        </p:nvSpPr>
        <p:spPr>
          <a:xfrm>
            <a:off x="7229409" y="3965192"/>
            <a:ext cx="586800" cy="241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500"/>
              </a:spcAft>
              <a:buNone/>
            </a:pPr>
            <a:r>
              <a:rPr lang="en-CA" sz="1000" b="1" dirty="0">
                <a:solidFill>
                  <a:schemeClr val="lt1"/>
                </a:solidFill>
              </a:rPr>
              <a:t>52.43%</a:t>
            </a:r>
            <a:endParaRPr sz="1000" b="1" dirty="0">
              <a:solidFill>
                <a:schemeClr val="lt1"/>
              </a:solidFill>
            </a:endParaRPr>
          </a:p>
        </p:txBody>
      </p:sp>
      <p:sp>
        <p:nvSpPr>
          <p:cNvPr id="343" name="Google Shape;343;p38"/>
          <p:cNvSpPr txBox="1">
            <a:spLocks noGrp="1"/>
          </p:cNvSpPr>
          <p:nvPr>
            <p:ph type="body" idx="2"/>
          </p:nvPr>
        </p:nvSpPr>
        <p:spPr>
          <a:xfrm>
            <a:off x="6631650" y="3328850"/>
            <a:ext cx="586800" cy="241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500"/>
              </a:spcAft>
              <a:buNone/>
            </a:pPr>
            <a:r>
              <a:rPr lang="en-CA" sz="1000" b="1">
                <a:solidFill>
                  <a:schemeClr val="lt1"/>
                </a:solidFill>
              </a:rPr>
              <a:t>92.21%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344" name="Google Shape;344;p38"/>
          <p:cNvSpPr/>
          <p:nvPr/>
        </p:nvSpPr>
        <p:spPr>
          <a:xfrm>
            <a:off x="6669425" y="3178350"/>
            <a:ext cx="443400" cy="144300"/>
          </a:xfrm>
          <a:prstGeom prst="rect">
            <a:avLst/>
          </a:prstGeom>
          <a:solidFill>
            <a:srgbClr val="05A551"/>
          </a:solidFill>
          <a:ln w="9525" cap="flat" cmpd="sng">
            <a:solidFill>
              <a:srgbClr val="05A5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8"/>
          <p:cNvSpPr txBox="1">
            <a:spLocks noGrp="1"/>
          </p:cNvSpPr>
          <p:nvPr>
            <p:ph type="body" idx="2"/>
          </p:nvPr>
        </p:nvSpPr>
        <p:spPr>
          <a:xfrm>
            <a:off x="6667643" y="3117700"/>
            <a:ext cx="586800" cy="241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500"/>
              </a:spcAft>
              <a:buNone/>
            </a:pPr>
            <a:r>
              <a:rPr lang="en-CA" sz="1000" b="1" dirty="0">
                <a:solidFill>
                  <a:schemeClr val="lt1"/>
                </a:solidFill>
              </a:rPr>
              <a:t>5.5 %</a:t>
            </a:r>
            <a:endParaRPr sz="1000" b="1" dirty="0">
              <a:solidFill>
                <a:schemeClr val="lt1"/>
              </a:solidFill>
            </a:endParaRPr>
          </a:p>
        </p:txBody>
      </p:sp>
      <p:sp>
        <p:nvSpPr>
          <p:cNvPr id="346" name="Google Shape;346;p38"/>
          <p:cNvSpPr/>
          <p:nvPr/>
        </p:nvSpPr>
        <p:spPr>
          <a:xfrm>
            <a:off x="7267300" y="3660640"/>
            <a:ext cx="443400" cy="292500"/>
          </a:xfrm>
          <a:prstGeom prst="rect">
            <a:avLst/>
          </a:prstGeom>
          <a:solidFill>
            <a:srgbClr val="05A551"/>
          </a:solidFill>
          <a:ln w="9525" cap="flat" cmpd="sng">
            <a:solidFill>
              <a:srgbClr val="05A5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8"/>
          <p:cNvSpPr txBox="1">
            <a:spLocks noGrp="1"/>
          </p:cNvSpPr>
          <p:nvPr>
            <p:ph type="body" idx="2"/>
          </p:nvPr>
        </p:nvSpPr>
        <p:spPr>
          <a:xfrm>
            <a:off x="7254150" y="3669783"/>
            <a:ext cx="586800" cy="241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500"/>
              </a:spcAft>
              <a:buNone/>
            </a:pPr>
            <a:r>
              <a:rPr lang="en-CA" sz="1000" b="1" dirty="0">
                <a:solidFill>
                  <a:schemeClr val="lt1"/>
                </a:solidFill>
              </a:rPr>
              <a:t>22.8%</a:t>
            </a:r>
            <a:endParaRPr sz="1000" b="1" dirty="0">
              <a:solidFill>
                <a:schemeClr val="lt1"/>
              </a:solidFill>
            </a:endParaRPr>
          </a:p>
        </p:txBody>
      </p:sp>
      <p:sp>
        <p:nvSpPr>
          <p:cNvPr id="348" name="Google Shape;348;p38"/>
          <p:cNvSpPr/>
          <p:nvPr/>
        </p:nvSpPr>
        <p:spPr>
          <a:xfrm>
            <a:off x="7803075" y="3613000"/>
            <a:ext cx="100500" cy="3540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8"/>
          <p:cNvSpPr/>
          <p:nvPr/>
        </p:nvSpPr>
        <p:spPr>
          <a:xfrm>
            <a:off x="7165500" y="3151725"/>
            <a:ext cx="100500" cy="1848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0" name="Google Shape;350;p38"/>
          <p:cNvCxnSpPr>
            <a:stCxn id="349" idx="1"/>
          </p:cNvCxnSpPr>
          <p:nvPr/>
        </p:nvCxnSpPr>
        <p:spPr>
          <a:xfrm rot="10800000" flipH="1">
            <a:off x="7266000" y="3236625"/>
            <a:ext cx="838200" cy="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1" name="Google Shape;351;p38"/>
          <p:cNvCxnSpPr>
            <a:stCxn id="348" idx="1"/>
          </p:cNvCxnSpPr>
          <p:nvPr/>
        </p:nvCxnSpPr>
        <p:spPr>
          <a:xfrm rot="10800000" flipH="1">
            <a:off x="7903575" y="3788500"/>
            <a:ext cx="1923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2" name="Google Shape;352;p38"/>
          <p:cNvSpPr/>
          <p:nvPr/>
        </p:nvSpPr>
        <p:spPr>
          <a:xfrm>
            <a:off x="8151750" y="3178350"/>
            <a:ext cx="929100" cy="68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/>
              <a:t>Potential </a:t>
            </a:r>
            <a:br>
              <a:rPr lang="en-CA" sz="1100"/>
            </a:br>
            <a:r>
              <a:rPr lang="en-CA" sz="700"/>
              <a:t>(If customers accept substitutes)</a:t>
            </a:r>
            <a:endParaRPr sz="700"/>
          </a:p>
        </p:txBody>
      </p:sp>
      <p:cxnSp>
        <p:nvCxnSpPr>
          <p:cNvPr id="353" name="Google Shape;353;p38"/>
          <p:cNvCxnSpPr/>
          <p:nvPr/>
        </p:nvCxnSpPr>
        <p:spPr>
          <a:xfrm rot="10800000" flipH="1">
            <a:off x="512025" y="3498750"/>
            <a:ext cx="7543800" cy="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54" name="Google Shape;354;p38"/>
          <p:cNvSpPr txBox="1">
            <a:spLocks noGrp="1"/>
          </p:cNvSpPr>
          <p:nvPr>
            <p:ph type="body" idx="2"/>
          </p:nvPr>
        </p:nvSpPr>
        <p:spPr>
          <a:xfrm>
            <a:off x="6625068" y="2979932"/>
            <a:ext cx="586800" cy="241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500"/>
              </a:spcAft>
              <a:buNone/>
            </a:pPr>
            <a:r>
              <a:rPr lang="en-CA" sz="1000" b="1" dirty="0">
                <a:solidFill>
                  <a:srgbClr val="05A551"/>
                </a:solidFill>
              </a:rPr>
              <a:t>97.71%</a:t>
            </a:r>
            <a:endParaRPr sz="1000" b="1" dirty="0">
              <a:solidFill>
                <a:srgbClr val="05A551"/>
              </a:solidFill>
            </a:endParaRPr>
          </a:p>
        </p:txBody>
      </p:sp>
      <p:sp>
        <p:nvSpPr>
          <p:cNvPr id="355" name="Google Shape;355;p38"/>
          <p:cNvSpPr txBox="1">
            <a:spLocks noGrp="1"/>
          </p:cNvSpPr>
          <p:nvPr>
            <p:ph type="body" idx="2"/>
          </p:nvPr>
        </p:nvSpPr>
        <p:spPr>
          <a:xfrm>
            <a:off x="7220232" y="3468663"/>
            <a:ext cx="586800" cy="241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500"/>
              </a:spcAft>
              <a:buNone/>
            </a:pPr>
            <a:r>
              <a:rPr lang="en-CA" sz="1000" b="1" dirty="0">
                <a:solidFill>
                  <a:srgbClr val="05A551"/>
                </a:solidFill>
              </a:rPr>
              <a:t>75.23%</a:t>
            </a:r>
            <a:endParaRPr sz="1000" b="1" dirty="0">
              <a:solidFill>
                <a:srgbClr val="05A55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9"/>
          <p:cNvSpPr txBox="1">
            <a:spLocks noGrp="1"/>
          </p:cNvSpPr>
          <p:nvPr>
            <p:ph type="body" idx="1"/>
          </p:nvPr>
        </p:nvSpPr>
        <p:spPr>
          <a:xfrm>
            <a:off x="4572000" y="1285950"/>
            <a:ext cx="4572000" cy="2571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2400" b="1" dirty="0">
                <a:solidFill>
                  <a:schemeClr val="dk1"/>
                </a:solidFill>
              </a:rPr>
              <a:t>MM&amp;A Environment Evaluation</a:t>
            </a:r>
            <a:endParaRPr sz="2400" b="1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400" b="1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CA" sz="2400" b="1" dirty="0">
                <a:solidFill>
                  <a:srgbClr val="000000"/>
                </a:solidFill>
              </a:rPr>
              <a:t>Business proposal</a:t>
            </a:r>
            <a:endParaRPr sz="2400" b="1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400" b="1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CA" sz="2400" b="1" dirty="0">
                <a:solidFill>
                  <a:srgbClr val="000000"/>
                </a:solidFill>
              </a:rPr>
              <a:t>Implementation</a:t>
            </a:r>
            <a:endParaRPr sz="2400" b="1" dirty="0">
              <a:solidFill>
                <a:srgbClr val="000000"/>
              </a:solidFill>
            </a:endParaRPr>
          </a:p>
        </p:txBody>
      </p:sp>
      <p:sp>
        <p:nvSpPr>
          <p:cNvPr id="361" name="Google Shape;361;p39"/>
          <p:cNvSpPr txBox="1">
            <a:spLocks noGrp="1"/>
          </p:cNvSpPr>
          <p:nvPr>
            <p:ph type="ctrTitle"/>
          </p:nvPr>
        </p:nvSpPr>
        <p:spPr>
          <a:xfrm>
            <a:off x="280248" y="2360400"/>
            <a:ext cx="3942300" cy="42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Next Steps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869E7A-813B-A263-9F50-8B987AF9ED13}"/>
              </a:ext>
            </a:extLst>
          </p:cNvPr>
          <p:cNvSpPr/>
          <p:nvPr/>
        </p:nvSpPr>
        <p:spPr>
          <a:xfrm>
            <a:off x="0" y="0"/>
            <a:ext cx="9144000" cy="2424418"/>
          </a:xfrm>
          <a:prstGeom prst="rect">
            <a:avLst/>
          </a:prstGeom>
          <a:solidFill>
            <a:srgbClr val="398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Google Shape;367;p40"/>
          <p:cNvSpPr txBox="1">
            <a:spLocks noGrp="1"/>
          </p:cNvSpPr>
          <p:nvPr>
            <p:ph type="ctrTitle"/>
          </p:nvPr>
        </p:nvSpPr>
        <p:spPr>
          <a:xfrm>
            <a:off x="192798" y="2360413"/>
            <a:ext cx="7200800" cy="4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</a:pPr>
            <a:r>
              <a:rPr lang="en-CA" dirty="0"/>
              <a:t>Thank you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1"/>
          <p:cNvSpPr txBox="1">
            <a:spLocks noGrp="1"/>
          </p:cNvSpPr>
          <p:nvPr>
            <p:ph type="body" idx="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CA" b="1" dirty="0"/>
              <a:t>Code</a:t>
            </a:r>
            <a:r>
              <a:rPr lang="en-CA" dirty="0"/>
              <a:t> - 	</a:t>
            </a:r>
            <a:r>
              <a:rPr lang="en-CA" u="sng" dirty="0">
                <a:solidFill>
                  <a:schemeClr val="hlink"/>
                </a:solidFill>
                <a:hlinkClick r:id="rId3"/>
              </a:rPr>
              <a:t> https://github.com/visilvestre/mma-datathon-2023</a:t>
            </a:r>
            <a:endParaRPr lang="en-CA" dirty="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en-CA" b="1" dirty="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CA" b="1" dirty="0"/>
              <a:t>Images</a:t>
            </a:r>
            <a:r>
              <a:rPr lang="en-CA" dirty="0"/>
              <a:t> –  	</a:t>
            </a:r>
            <a:r>
              <a:rPr lang="en-CA" dirty="0" err="1"/>
              <a:t>Bing.com</a:t>
            </a:r>
            <a:endParaRPr lang="en-CA" dirty="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CA" dirty="0"/>
              <a:t>	Produced with Adobe Illustrator</a:t>
            </a: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en-CA" dirty="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CA" b="1" dirty="0"/>
              <a:t>Data </a:t>
            </a:r>
            <a:r>
              <a:rPr lang="en-CA" dirty="0"/>
              <a:t>- 	</a:t>
            </a:r>
            <a:r>
              <a:rPr lang="en-CA" dirty="0">
                <a:hlinkClick r:id="rId4"/>
              </a:rPr>
              <a:t>Google Drive Link</a:t>
            </a:r>
            <a:endParaRPr lang="en-CA" dirty="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en-CA" dirty="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endParaRPr dirty="0"/>
          </a:p>
        </p:txBody>
      </p:sp>
      <p:sp>
        <p:nvSpPr>
          <p:cNvPr id="374" name="Google Shape;374;p41"/>
          <p:cNvSpPr txBox="1">
            <a:spLocks noGrp="1"/>
          </p:cNvSpPr>
          <p:nvPr>
            <p:ph type="ctrTitle"/>
          </p:nvPr>
        </p:nvSpPr>
        <p:spPr>
          <a:xfrm>
            <a:off x="226446" y="2360408"/>
            <a:ext cx="3942300" cy="42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Resources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>
            <a:spLocks noGrp="1"/>
          </p:cNvSpPr>
          <p:nvPr>
            <p:ph type="ctrTitle"/>
          </p:nvPr>
        </p:nvSpPr>
        <p:spPr>
          <a:xfrm>
            <a:off x="157651" y="2149050"/>
            <a:ext cx="3757500" cy="42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What’s Inside</a:t>
            </a:r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body" idx="1"/>
          </p:nvPr>
        </p:nvSpPr>
        <p:spPr>
          <a:xfrm>
            <a:off x="4853550" y="439350"/>
            <a:ext cx="3889500" cy="4264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endParaRPr sz="2400" b="1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CA" sz="2400" b="1"/>
              <a:t>Business Scenario</a:t>
            </a:r>
            <a:endParaRPr sz="2400" b="1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400" b="1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CA" sz="2400" b="1"/>
              <a:t>Data exploration</a:t>
            </a:r>
            <a:endParaRPr sz="2400" b="1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400" b="1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CA" sz="2400" b="1"/>
              <a:t>Solution</a:t>
            </a:r>
            <a:endParaRPr sz="2400" b="1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400" b="1"/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en-CA" sz="2400" b="1"/>
              <a:t>Next Steps</a:t>
            </a:r>
            <a:endParaRPr sz="24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2409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500"/>
              </a:spcAft>
              <a:buNone/>
            </a:pPr>
            <a:endParaRPr/>
          </a:p>
        </p:txBody>
      </p:sp>
      <p:sp>
        <p:nvSpPr>
          <p:cNvPr id="156" name="Google Shape;156;p26"/>
          <p:cNvSpPr txBox="1">
            <a:spLocks noGrp="1"/>
          </p:cNvSpPr>
          <p:nvPr>
            <p:ph type="ctrTitle"/>
          </p:nvPr>
        </p:nvSpPr>
        <p:spPr>
          <a:xfrm>
            <a:off x="251521" y="2787774"/>
            <a:ext cx="7200900" cy="42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Business Scenario</a:t>
            </a:r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subTitle" idx="2"/>
          </p:nvPr>
        </p:nvSpPr>
        <p:spPr>
          <a:xfrm>
            <a:off x="251521" y="3209330"/>
            <a:ext cx="7200900" cy="400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500"/>
              </a:spcAft>
              <a:buNone/>
            </a:pPr>
            <a:r>
              <a:rPr lang="en-CA"/>
              <a:t>MM&amp;A Supermarket new aisle need</a:t>
            </a:r>
            <a:endParaRPr/>
          </a:p>
        </p:txBody>
      </p:sp>
      <p:pic>
        <p:nvPicPr>
          <p:cNvPr id="158" name="Google Shape;158;p26"/>
          <p:cNvPicPr preferRelativeResize="0"/>
          <p:nvPr/>
        </p:nvPicPr>
        <p:blipFill rotWithShape="1">
          <a:blip r:embed="rId3">
            <a:alphaModFix/>
          </a:blip>
          <a:srcRect t="26226"/>
          <a:stretch/>
        </p:blipFill>
        <p:spPr>
          <a:xfrm>
            <a:off x="0" y="0"/>
            <a:ext cx="9144003" cy="240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>
            <a:spLocks noGrp="1"/>
          </p:cNvSpPr>
          <p:nvPr>
            <p:ph type="body" idx="2"/>
          </p:nvPr>
        </p:nvSpPr>
        <p:spPr>
          <a:xfrm>
            <a:off x="251521" y="3739932"/>
            <a:ext cx="4216500" cy="1302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CA" b="1" dirty="0"/>
              <a:t>MM&amp;A Supermarket</a:t>
            </a: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CA" b="1" dirty="0">
                <a:solidFill>
                  <a:srgbClr val="3989C9"/>
                </a:solidFill>
              </a:rPr>
              <a:t>National</a:t>
            </a:r>
            <a:r>
              <a:rPr lang="en-CA" dirty="0"/>
              <a:t> Supermarket chain (</a:t>
            </a:r>
            <a:r>
              <a:rPr lang="en-CA" b="1" dirty="0">
                <a:solidFill>
                  <a:srgbClr val="3989C9"/>
                </a:solidFill>
              </a:rPr>
              <a:t>Urban/Suburban</a:t>
            </a:r>
            <a:r>
              <a:rPr lang="en-CA" dirty="0"/>
              <a:t>)</a:t>
            </a:r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CA" b="1" dirty="0">
                <a:solidFill>
                  <a:srgbClr val="3989C9"/>
                </a:solidFill>
              </a:rPr>
              <a:t>Ontario/British Columbia</a:t>
            </a:r>
            <a:r>
              <a:rPr lang="en-CA" dirty="0"/>
              <a:t> are leading provinces</a:t>
            </a:r>
            <a:endParaRPr dirty="0"/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CA" dirty="0"/>
              <a:t>Stores follow</a:t>
            </a:r>
            <a:r>
              <a:rPr lang="en-CA" b="1" dirty="0">
                <a:solidFill>
                  <a:srgbClr val="3989C9"/>
                </a:solidFill>
              </a:rPr>
              <a:t> Supermarket </a:t>
            </a:r>
            <a:r>
              <a:rPr lang="en-CA" dirty="0"/>
              <a:t>or </a:t>
            </a:r>
            <a:r>
              <a:rPr lang="en-CA" b="1" dirty="0">
                <a:solidFill>
                  <a:srgbClr val="3989C9"/>
                </a:solidFill>
              </a:rPr>
              <a:t>Hypermarket</a:t>
            </a:r>
            <a:r>
              <a:rPr lang="en-CA" dirty="0"/>
              <a:t> formats</a:t>
            </a:r>
            <a:endParaRPr dirty="0"/>
          </a:p>
          <a:p>
            <a:pPr marL="45720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en-CA" dirty="0"/>
              <a:t>Serves </a:t>
            </a:r>
            <a:r>
              <a:rPr lang="en-CA" b="1" dirty="0">
                <a:solidFill>
                  <a:srgbClr val="3989C9"/>
                </a:solidFill>
              </a:rPr>
              <a:t>full lines of groceries</a:t>
            </a:r>
            <a:endParaRPr dirty="0"/>
          </a:p>
        </p:txBody>
      </p:sp>
      <p:sp>
        <p:nvSpPr>
          <p:cNvPr id="164" name="Google Shape;164;p27"/>
          <p:cNvSpPr txBox="1">
            <a:spLocks noGrp="1"/>
          </p:cNvSpPr>
          <p:nvPr>
            <p:ph type="ctrTitle"/>
          </p:nvPr>
        </p:nvSpPr>
        <p:spPr>
          <a:xfrm>
            <a:off x="251521" y="205978"/>
            <a:ext cx="7200900" cy="422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MM&amp;A Supermarket and Instabasket Partnership</a:t>
            </a: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subTitle" idx="1"/>
          </p:nvPr>
        </p:nvSpPr>
        <p:spPr>
          <a:xfrm>
            <a:off x="251521" y="628651"/>
            <a:ext cx="7200900" cy="40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500"/>
              </a:spcAft>
              <a:buNone/>
            </a:pPr>
            <a:r>
              <a:rPr lang="en-CA" dirty="0"/>
              <a:t>Background</a:t>
            </a:r>
            <a:endParaRPr dirty="0"/>
          </a:p>
        </p:txBody>
      </p:sp>
      <p:pic>
        <p:nvPicPr>
          <p:cNvPr id="166" name="Google Shape;1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574" y="1112513"/>
            <a:ext cx="2835976" cy="241722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7"/>
          <p:cNvSpPr txBox="1"/>
          <p:nvPr/>
        </p:nvSpPr>
        <p:spPr>
          <a:xfrm>
            <a:off x="4793512" y="1403568"/>
            <a:ext cx="4520700" cy="3711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endParaRPr sz="1100" b="1" dirty="0">
              <a:solidFill>
                <a:srgbClr val="262626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CA" sz="1100" b="1" dirty="0" err="1">
                <a:solidFill>
                  <a:srgbClr val="262626"/>
                </a:solidFill>
              </a:rPr>
              <a:t>Instabasket</a:t>
            </a:r>
            <a:endParaRPr sz="1100" b="1" dirty="0">
              <a:solidFill>
                <a:srgbClr val="262626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CA" sz="1100" b="1" dirty="0">
                <a:solidFill>
                  <a:srgbClr val="3989C9"/>
                </a:solidFill>
              </a:rPr>
              <a:t>On-demand grocery</a:t>
            </a:r>
            <a:r>
              <a:rPr lang="en-CA" sz="1100" dirty="0">
                <a:solidFill>
                  <a:srgbClr val="262626"/>
                </a:solidFill>
              </a:rPr>
              <a:t> delivery service</a:t>
            </a:r>
            <a:endParaRPr sz="1100" dirty="0">
              <a:solidFill>
                <a:srgbClr val="262626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CA" sz="1100" dirty="0">
                <a:solidFill>
                  <a:srgbClr val="262626"/>
                </a:solidFill>
              </a:rPr>
              <a:t>Provide </a:t>
            </a:r>
            <a:r>
              <a:rPr lang="en-CA" sz="1100" b="1" dirty="0">
                <a:solidFill>
                  <a:srgbClr val="3989C9"/>
                </a:solidFill>
              </a:rPr>
              <a:t>personal shoppers (PS)</a:t>
            </a:r>
            <a:r>
              <a:rPr lang="en-CA" sz="1100" dirty="0">
                <a:solidFill>
                  <a:srgbClr val="262626"/>
                </a:solidFill>
              </a:rPr>
              <a:t> for end customers</a:t>
            </a:r>
            <a:endParaRPr sz="1100" dirty="0">
              <a:solidFill>
                <a:srgbClr val="262626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 dirty="0">
              <a:solidFill>
                <a:srgbClr val="262626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 dirty="0">
              <a:solidFill>
                <a:srgbClr val="262626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 dirty="0">
              <a:solidFill>
                <a:srgbClr val="262626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 dirty="0">
              <a:solidFill>
                <a:srgbClr val="262626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 dirty="0">
              <a:solidFill>
                <a:srgbClr val="262626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 dirty="0">
              <a:solidFill>
                <a:srgbClr val="262626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CA" sz="1100" b="1" dirty="0">
                <a:solidFill>
                  <a:srgbClr val="262626"/>
                </a:solidFill>
              </a:rPr>
              <a:t>Partnership</a:t>
            </a:r>
            <a:endParaRPr sz="1100" b="1" dirty="0">
              <a:solidFill>
                <a:srgbClr val="262626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CA" sz="1100" dirty="0" err="1">
                <a:solidFill>
                  <a:srgbClr val="262626"/>
                </a:solidFill>
              </a:rPr>
              <a:t>Instabasket</a:t>
            </a:r>
            <a:r>
              <a:rPr lang="en-CA" sz="1100" dirty="0">
                <a:solidFill>
                  <a:srgbClr val="262626"/>
                </a:solidFill>
              </a:rPr>
              <a:t> and MM&amp;A Supermarket systems connection</a:t>
            </a:r>
            <a:endParaRPr sz="1100" dirty="0">
              <a:solidFill>
                <a:srgbClr val="262626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CA" sz="1100" dirty="0">
                <a:solidFill>
                  <a:srgbClr val="262626"/>
                </a:solidFill>
              </a:rPr>
              <a:t>	New </a:t>
            </a:r>
            <a:r>
              <a:rPr lang="en-CA" sz="1100" b="1" dirty="0">
                <a:solidFill>
                  <a:srgbClr val="3989C9"/>
                </a:solidFill>
              </a:rPr>
              <a:t>price level</a:t>
            </a:r>
            <a:r>
              <a:rPr lang="en-CA" sz="1100" dirty="0">
                <a:solidFill>
                  <a:srgbClr val="262626"/>
                </a:solidFill>
              </a:rPr>
              <a:t> for </a:t>
            </a:r>
            <a:r>
              <a:rPr lang="en-CA" sz="1100" dirty="0" err="1">
                <a:solidFill>
                  <a:srgbClr val="262626"/>
                </a:solidFill>
              </a:rPr>
              <a:t>Instabasket</a:t>
            </a:r>
            <a:endParaRPr sz="1100" dirty="0">
              <a:solidFill>
                <a:srgbClr val="262626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CA" sz="1100" dirty="0">
                <a:solidFill>
                  <a:srgbClr val="262626"/>
                </a:solidFill>
              </a:rPr>
              <a:t>	Details on </a:t>
            </a:r>
            <a:r>
              <a:rPr lang="en-CA" sz="1100" b="1" dirty="0">
                <a:solidFill>
                  <a:srgbClr val="3989C9"/>
                </a:solidFill>
              </a:rPr>
              <a:t>store locations</a:t>
            </a:r>
            <a:endParaRPr sz="1100" b="1" dirty="0">
              <a:solidFill>
                <a:srgbClr val="3989C9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en-CA" sz="1100" dirty="0">
                <a:solidFill>
                  <a:srgbClr val="262626"/>
                </a:solidFill>
              </a:rPr>
              <a:t>	Details on </a:t>
            </a:r>
            <a:r>
              <a:rPr lang="en-CA" sz="1100" b="1" dirty="0">
                <a:solidFill>
                  <a:srgbClr val="3989C9"/>
                </a:solidFill>
              </a:rPr>
              <a:t>store layouts</a:t>
            </a:r>
            <a:endParaRPr sz="1100" b="1" dirty="0">
              <a:solidFill>
                <a:srgbClr val="3989C9"/>
              </a:solidFill>
            </a:endParaRPr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5559" y="904766"/>
            <a:ext cx="1049586" cy="89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 descr="File:Partnership - The Noun Project.sv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3726" y="2597029"/>
            <a:ext cx="1573251" cy="102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>
            <a:spLocks noGrp="1"/>
          </p:cNvSpPr>
          <p:nvPr>
            <p:ph type="ctrTitle"/>
          </p:nvPr>
        </p:nvSpPr>
        <p:spPr>
          <a:xfrm>
            <a:off x="251521" y="112153"/>
            <a:ext cx="7200900" cy="422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/>
              <a:t>Personal Shopper Journey</a:t>
            </a:r>
            <a:endParaRPr sz="2400"/>
          </a:p>
        </p:txBody>
      </p:sp>
      <p:sp>
        <p:nvSpPr>
          <p:cNvPr id="175" name="Google Shape;175;p28"/>
          <p:cNvSpPr txBox="1">
            <a:spLocks noGrp="1"/>
          </p:cNvSpPr>
          <p:nvPr>
            <p:ph type="subTitle" idx="1"/>
          </p:nvPr>
        </p:nvSpPr>
        <p:spPr>
          <a:xfrm>
            <a:off x="251521" y="440951"/>
            <a:ext cx="7200900" cy="40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lvl="0" indent="0" algn="l" rtl="0">
              <a:spcBef>
                <a:spcPts val="300"/>
              </a:spcBef>
              <a:spcAft>
                <a:spcPts val="500"/>
              </a:spcAft>
              <a:buNone/>
            </a:pPr>
            <a:r>
              <a:rPr lang="en-CA" sz="1600"/>
              <a:t>Understanding the root of the necessity</a:t>
            </a:r>
            <a:endParaRPr sz="1600"/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437" y="1228275"/>
            <a:ext cx="6235125" cy="351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>
            <a:spLocks noGrp="1"/>
          </p:cNvSpPr>
          <p:nvPr>
            <p:ph type="ctrTitle"/>
          </p:nvPr>
        </p:nvSpPr>
        <p:spPr>
          <a:xfrm>
            <a:off x="251521" y="112153"/>
            <a:ext cx="7200900" cy="422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MM&amp;A Supermarket </a:t>
            </a:r>
            <a:endParaRPr/>
          </a:p>
        </p:txBody>
      </p:sp>
      <p:sp>
        <p:nvSpPr>
          <p:cNvPr id="182" name="Google Shape;182;p29"/>
          <p:cNvSpPr txBox="1">
            <a:spLocks noGrp="1"/>
          </p:cNvSpPr>
          <p:nvPr>
            <p:ph type="subTitle" idx="1"/>
          </p:nvPr>
        </p:nvSpPr>
        <p:spPr>
          <a:xfrm>
            <a:off x="251521" y="534851"/>
            <a:ext cx="7200900" cy="40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500"/>
              </a:spcAft>
              <a:buNone/>
            </a:pPr>
            <a:r>
              <a:rPr lang="en-CA"/>
              <a:t>Opportunity</a:t>
            </a:r>
            <a:endParaRPr/>
          </a:p>
        </p:txBody>
      </p:sp>
      <p:pic>
        <p:nvPicPr>
          <p:cNvPr id="183" name="Google Shape;18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7075" y="1242575"/>
            <a:ext cx="1676625" cy="170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9"/>
          <p:cNvSpPr txBox="1"/>
          <p:nvPr/>
        </p:nvSpPr>
        <p:spPr>
          <a:xfrm>
            <a:off x="535250" y="2707475"/>
            <a:ext cx="4036800" cy="18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sz="1100" b="1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CA" sz="1100" b="1">
                <a:solidFill>
                  <a:srgbClr val="262626"/>
                </a:solidFill>
              </a:rPr>
              <a:t>Opportunity</a:t>
            </a:r>
            <a:endParaRPr sz="1100" b="1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CA" sz="1100">
                <a:solidFill>
                  <a:srgbClr val="262626"/>
                </a:solidFill>
              </a:rPr>
              <a:t>Stores aren’t optimized for high demand of personal shoppers</a:t>
            </a:r>
            <a:endParaRPr sz="1100">
              <a:solidFill>
                <a:srgbClr val="262626"/>
              </a:solidFill>
            </a:endParaRPr>
          </a:p>
          <a:p>
            <a:pPr marL="457200" lvl="0" indent="-2603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500"/>
              <a:buChar char="●"/>
            </a:pPr>
            <a:r>
              <a:rPr lang="en-CA" sz="1100">
                <a:solidFill>
                  <a:srgbClr val="262626"/>
                </a:solidFill>
              </a:rPr>
              <a:t>Move </a:t>
            </a:r>
            <a:r>
              <a:rPr lang="en-CA" sz="1100" b="1">
                <a:solidFill>
                  <a:srgbClr val="CC0000"/>
                </a:solidFill>
              </a:rPr>
              <a:t>too fast</a:t>
            </a:r>
            <a:r>
              <a:rPr lang="en-CA" sz="1100">
                <a:solidFill>
                  <a:srgbClr val="262626"/>
                </a:solidFill>
              </a:rPr>
              <a:t> between aisles to maximize efficiency</a:t>
            </a:r>
            <a:endParaRPr sz="1100">
              <a:solidFill>
                <a:srgbClr val="262626"/>
              </a:solidFill>
            </a:endParaRPr>
          </a:p>
          <a:p>
            <a:pPr marL="457200" lvl="0" indent="-260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00"/>
              <a:buChar char="●"/>
            </a:pPr>
            <a:r>
              <a:rPr lang="en-CA" sz="1100">
                <a:solidFill>
                  <a:srgbClr val="262626"/>
                </a:solidFill>
              </a:rPr>
              <a:t>Regular </a:t>
            </a:r>
            <a:r>
              <a:rPr lang="en-CA" sz="1100" b="1">
                <a:solidFill>
                  <a:srgbClr val="CC0000"/>
                </a:solidFill>
              </a:rPr>
              <a:t>customer’s complaints</a:t>
            </a:r>
            <a:r>
              <a:rPr lang="en-CA" sz="1100">
                <a:solidFill>
                  <a:srgbClr val="262626"/>
                </a:solidFill>
              </a:rPr>
              <a:t> </a:t>
            </a:r>
            <a:endParaRPr sz="110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endParaRPr sz="1100">
              <a:solidFill>
                <a:srgbClr val="262626"/>
              </a:solidFill>
            </a:endParaRPr>
          </a:p>
        </p:txBody>
      </p:sp>
      <p:sp>
        <p:nvSpPr>
          <p:cNvPr id="185" name="Google Shape;185;p29"/>
          <p:cNvSpPr txBox="1"/>
          <p:nvPr/>
        </p:nvSpPr>
        <p:spPr>
          <a:xfrm>
            <a:off x="5100850" y="3025625"/>
            <a:ext cx="3497400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CA" sz="1100" b="1" dirty="0">
                <a:solidFill>
                  <a:srgbClr val="262626"/>
                </a:solidFill>
              </a:rPr>
              <a:t>Already Implemented</a:t>
            </a:r>
            <a:endParaRPr sz="1100" b="1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CA" sz="1100" dirty="0">
                <a:solidFill>
                  <a:srgbClr val="262626"/>
                </a:solidFill>
              </a:rPr>
              <a:t>Barcode Scanning Devices / Mobile Apps</a:t>
            </a:r>
            <a:endParaRPr sz="1100" dirty="0">
              <a:solidFill>
                <a:srgbClr val="262626"/>
              </a:solidFill>
            </a:endParaRPr>
          </a:p>
          <a:p>
            <a:pPr marL="914400" lvl="0" indent="-2857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900"/>
              <a:buChar char="•"/>
            </a:pPr>
            <a:r>
              <a:rPr lang="en-CA" sz="1100" dirty="0">
                <a:solidFill>
                  <a:srgbClr val="262626"/>
                </a:solidFill>
              </a:rPr>
              <a:t>Real Time Inventory</a:t>
            </a:r>
            <a:endParaRPr sz="1100" dirty="0">
              <a:solidFill>
                <a:srgbClr val="262626"/>
              </a:solidFill>
            </a:endParaRPr>
          </a:p>
          <a:p>
            <a:pPr marL="9144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00"/>
              <a:buChar char="•"/>
            </a:pPr>
            <a:r>
              <a:rPr lang="en-CA" sz="1100" dirty="0">
                <a:solidFill>
                  <a:srgbClr val="262626"/>
                </a:solidFill>
              </a:rPr>
              <a:t>Optimized routes within the store</a:t>
            </a:r>
            <a:endParaRPr dirty="0"/>
          </a:p>
        </p:txBody>
      </p:sp>
      <p:pic>
        <p:nvPicPr>
          <p:cNvPr id="186" name="Google Shape;18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5400" y="1778950"/>
            <a:ext cx="1168300" cy="11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ctrTitle"/>
          </p:nvPr>
        </p:nvSpPr>
        <p:spPr>
          <a:xfrm>
            <a:off x="251521" y="112153"/>
            <a:ext cx="7200900" cy="422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MM&amp;A Supermarket </a:t>
            </a:r>
            <a:endParaRPr/>
          </a:p>
        </p:txBody>
      </p:sp>
      <p:sp>
        <p:nvSpPr>
          <p:cNvPr id="192" name="Google Shape;192;p30"/>
          <p:cNvSpPr txBox="1">
            <a:spLocks noGrp="1"/>
          </p:cNvSpPr>
          <p:nvPr>
            <p:ph type="subTitle" idx="1"/>
          </p:nvPr>
        </p:nvSpPr>
        <p:spPr>
          <a:xfrm>
            <a:off x="251521" y="534851"/>
            <a:ext cx="7200900" cy="40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500"/>
              </a:spcAft>
              <a:buNone/>
            </a:pPr>
            <a:r>
              <a:rPr lang="en-CA"/>
              <a:t>New Aisle Design</a:t>
            </a:r>
            <a:endParaRPr/>
          </a:p>
        </p:txBody>
      </p:sp>
      <p:sp>
        <p:nvSpPr>
          <p:cNvPr id="193" name="Google Shape;193;p30"/>
          <p:cNvSpPr txBox="1">
            <a:spLocks noGrp="1"/>
          </p:cNvSpPr>
          <p:nvPr>
            <p:ph type="body" idx="2"/>
          </p:nvPr>
        </p:nvSpPr>
        <p:spPr>
          <a:xfrm>
            <a:off x="4572000" y="872455"/>
            <a:ext cx="4318800" cy="446389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b="1" dirty="0"/>
              <a:t>Implementation Needs</a:t>
            </a:r>
            <a:endParaRPr b="1" dirty="0"/>
          </a:p>
          <a:p>
            <a:pPr marL="457200" lvl="0" indent="-2603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500"/>
              <a:buChar char="●"/>
            </a:pPr>
            <a:r>
              <a:rPr lang="en-CA" b="1" dirty="0">
                <a:solidFill>
                  <a:schemeClr val="tx1"/>
                </a:solidFill>
              </a:rPr>
              <a:t>Select 1000 products </a:t>
            </a:r>
            <a:r>
              <a:rPr lang="en-CA" dirty="0"/>
              <a:t>that </a:t>
            </a:r>
            <a:r>
              <a:rPr lang="en-CA" dirty="0">
                <a:solidFill>
                  <a:schemeClr val="tx1"/>
                </a:solidFill>
              </a:rPr>
              <a:t>maximize efficiency </a:t>
            </a:r>
            <a:r>
              <a:rPr lang="en-CA" dirty="0"/>
              <a:t>of personal shoppers</a:t>
            </a:r>
            <a:endParaRPr dirty="0"/>
          </a:p>
          <a:p>
            <a:pPr marL="457200" lvl="0" indent="-260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00"/>
              <a:buChar char="●"/>
            </a:pPr>
            <a:r>
              <a:rPr lang="en-CA" dirty="0"/>
              <a:t>Find a </a:t>
            </a:r>
            <a:r>
              <a:rPr lang="en-CA" b="1" dirty="0">
                <a:solidFill>
                  <a:schemeClr val="tx1"/>
                </a:solidFill>
              </a:rPr>
              <a:t>set of substitutable products </a:t>
            </a:r>
            <a:r>
              <a:rPr lang="en-CA" dirty="0">
                <a:solidFill>
                  <a:schemeClr val="tx1"/>
                </a:solidFill>
              </a:rPr>
              <a:t>to be </a:t>
            </a:r>
            <a:r>
              <a:rPr lang="en-CA" dirty="0"/>
              <a:t>used by personal shoppers</a:t>
            </a:r>
            <a:endParaRPr b="1" dirty="0"/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/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CA" b="1" dirty="0"/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/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b="1" dirty="0"/>
              <a:t>Expected Outcomes</a:t>
            </a:r>
            <a:endParaRPr b="1" dirty="0"/>
          </a:p>
          <a:p>
            <a:pPr marL="457200" lvl="0" indent="-2857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</a:pPr>
            <a:r>
              <a:rPr lang="en-CA" b="1" dirty="0">
                <a:solidFill>
                  <a:srgbClr val="00B050"/>
                </a:solidFill>
              </a:rPr>
              <a:t>Optimize the efficiency </a:t>
            </a:r>
            <a:r>
              <a:rPr lang="en-CA" dirty="0"/>
              <a:t>of the shopping process</a:t>
            </a:r>
            <a:endParaRPr dirty="0"/>
          </a:p>
          <a:p>
            <a:pPr marL="4572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</a:pPr>
            <a:r>
              <a:rPr lang="en-CA" b="1" dirty="0">
                <a:solidFill>
                  <a:srgbClr val="00B050"/>
                </a:solidFill>
              </a:rPr>
              <a:t>Reduce the time spent </a:t>
            </a:r>
            <a:r>
              <a:rPr lang="en-CA" dirty="0"/>
              <a:t>on product substitutions</a:t>
            </a:r>
            <a:endParaRPr dirty="0"/>
          </a:p>
          <a:p>
            <a:pPr marL="4572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</a:pPr>
            <a:r>
              <a:rPr lang="en-CA" dirty="0"/>
              <a:t>Provide </a:t>
            </a:r>
            <a:r>
              <a:rPr lang="en-CA" b="1" dirty="0">
                <a:solidFill>
                  <a:srgbClr val="00B050"/>
                </a:solidFill>
              </a:rPr>
              <a:t>prompt and accurate grocery deliveries </a:t>
            </a:r>
            <a:r>
              <a:rPr lang="en-CA" dirty="0"/>
              <a:t>and meet customer expectations</a:t>
            </a:r>
            <a:endParaRPr b="1" dirty="0"/>
          </a:p>
          <a:p>
            <a:pPr marL="0" lvl="0" indent="0" algn="l" rtl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CA" b="1" dirty="0"/>
              <a:t>	</a:t>
            </a:r>
            <a:endParaRPr b="1" dirty="0"/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en-CA" dirty="0"/>
              <a:t>	</a:t>
            </a:r>
            <a:endParaRPr dirty="0"/>
          </a:p>
        </p:txBody>
      </p:sp>
      <p:pic>
        <p:nvPicPr>
          <p:cNvPr id="194" name="Google Shape;1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147" y="1194875"/>
            <a:ext cx="1961750" cy="19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0"/>
          <p:cNvSpPr txBox="1"/>
          <p:nvPr/>
        </p:nvSpPr>
        <p:spPr>
          <a:xfrm>
            <a:off x="520350" y="3366500"/>
            <a:ext cx="3838500" cy="1482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CA" sz="1100" b="1" dirty="0">
                <a:solidFill>
                  <a:srgbClr val="262626"/>
                </a:solidFill>
              </a:rPr>
              <a:t>Solution</a:t>
            </a:r>
            <a:endParaRPr sz="1100" b="1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CA" sz="1100" dirty="0">
                <a:solidFill>
                  <a:srgbClr val="262626"/>
                </a:solidFill>
              </a:rPr>
              <a:t>New specialized </a:t>
            </a:r>
            <a:r>
              <a:rPr lang="en-CA" sz="1100" b="1" dirty="0" err="1">
                <a:solidFill>
                  <a:schemeClr val="tx1"/>
                </a:solidFill>
              </a:rPr>
              <a:t>Instabasket</a:t>
            </a:r>
            <a:r>
              <a:rPr lang="en-CA" sz="1100" b="1" dirty="0">
                <a:solidFill>
                  <a:schemeClr val="tx1"/>
                </a:solidFill>
              </a:rPr>
              <a:t> aisle</a:t>
            </a:r>
            <a:r>
              <a:rPr lang="en-CA" sz="1100" dirty="0">
                <a:solidFill>
                  <a:schemeClr val="tx1"/>
                </a:solidFill>
              </a:rPr>
              <a:t> </a:t>
            </a:r>
            <a:r>
              <a:rPr lang="en-CA" sz="1100" dirty="0">
                <a:solidFill>
                  <a:srgbClr val="262626"/>
                </a:solidFill>
              </a:rPr>
              <a:t>for personal shoppers.</a:t>
            </a:r>
            <a:endParaRPr sz="11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100" b="1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endParaRPr sz="1100" dirty="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2409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500"/>
              </a:spcAft>
              <a:buNone/>
            </a:pPr>
            <a:endParaRPr/>
          </a:p>
        </p:txBody>
      </p:sp>
      <p:sp>
        <p:nvSpPr>
          <p:cNvPr id="201" name="Google Shape;201;p31"/>
          <p:cNvSpPr txBox="1">
            <a:spLocks noGrp="1"/>
          </p:cNvSpPr>
          <p:nvPr>
            <p:ph type="ctrTitle"/>
          </p:nvPr>
        </p:nvSpPr>
        <p:spPr>
          <a:xfrm>
            <a:off x="251521" y="2787774"/>
            <a:ext cx="7200900" cy="42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Data Exploration</a:t>
            </a:r>
            <a:endParaRPr dirty="0"/>
          </a:p>
        </p:txBody>
      </p:sp>
      <p:sp>
        <p:nvSpPr>
          <p:cNvPr id="202" name="Google Shape;202;p31"/>
          <p:cNvSpPr txBox="1">
            <a:spLocks noGrp="1"/>
          </p:cNvSpPr>
          <p:nvPr>
            <p:ph type="subTitle" idx="2"/>
          </p:nvPr>
        </p:nvSpPr>
        <p:spPr>
          <a:xfrm>
            <a:off x="251521" y="3209330"/>
            <a:ext cx="7200900" cy="400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500"/>
              </a:spcAft>
              <a:buNone/>
            </a:pPr>
            <a:r>
              <a:rPr lang="en-CA" dirty="0"/>
              <a:t>Getting to know the real word data</a:t>
            </a:r>
            <a:endParaRPr dirty="0"/>
          </a:p>
        </p:txBody>
      </p:sp>
      <p:pic>
        <p:nvPicPr>
          <p:cNvPr id="203" name="Google Shape;203;p31"/>
          <p:cNvPicPr preferRelativeResize="0"/>
          <p:nvPr/>
        </p:nvPicPr>
        <p:blipFill rotWithShape="1">
          <a:blip r:embed="rId3">
            <a:alphaModFix/>
          </a:blip>
          <a:srcRect t="34680" b="21964"/>
          <a:stretch/>
        </p:blipFill>
        <p:spPr>
          <a:xfrm>
            <a:off x="0" y="0"/>
            <a:ext cx="9144000" cy="264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>
            <a:spLocks noGrp="1"/>
          </p:cNvSpPr>
          <p:nvPr>
            <p:ph type="ctrTitle"/>
          </p:nvPr>
        </p:nvSpPr>
        <p:spPr>
          <a:xfrm>
            <a:off x="251471" y="76903"/>
            <a:ext cx="72009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CA"/>
              <a:t>Data</a:t>
            </a:r>
            <a:endParaRPr/>
          </a:p>
        </p:txBody>
      </p:sp>
      <p:sp>
        <p:nvSpPr>
          <p:cNvPr id="209" name="Google Shape;209;p32"/>
          <p:cNvSpPr txBox="1">
            <a:spLocks noGrp="1"/>
          </p:cNvSpPr>
          <p:nvPr>
            <p:ph type="subTitle" idx="1"/>
          </p:nvPr>
        </p:nvSpPr>
        <p:spPr>
          <a:xfrm>
            <a:off x="251521" y="627534"/>
            <a:ext cx="720080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-CA"/>
              <a:t>Data Source - mma_mart.csv</a:t>
            </a:r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body" idx="2"/>
          </p:nvPr>
        </p:nvSpPr>
        <p:spPr>
          <a:xfrm>
            <a:off x="251475" y="1279475"/>
            <a:ext cx="4968900" cy="38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b="1"/>
              <a:t>Variables </a:t>
            </a:r>
            <a:endParaRPr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/>
              <a:t>order_id | product_id |product_name | aisle_id | aisle | department_id | department</a:t>
            </a:r>
            <a:endParaRPr sz="10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/>
              <a:t>Distinct:</a:t>
            </a:r>
            <a:endParaRPr sz="800"/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/>
              <a:t>Orders: 	97833</a:t>
            </a:r>
            <a:endParaRPr sz="800"/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/>
              <a:t>Products: 	35070</a:t>
            </a:r>
            <a:endParaRPr sz="800"/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/>
              <a:t>Departments: 	21</a:t>
            </a:r>
            <a:endParaRPr sz="800"/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/>
              <a:t>Aisles:		134</a:t>
            </a:r>
            <a:endParaRPr sz="800"/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b="1"/>
              <a:t>Data Content</a:t>
            </a:r>
            <a:endParaRPr b="1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Provide information about orders</a:t>
            </a: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Include one (order | product) information per row</a:t>
            </a: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Include details of department and aisle per row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b="1"/>
              <a:t>Assumptions</a:t>
            </a: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1- The data was collected before the pandemic</a:t>
            </a: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2- Data has statistics constant over time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1" name="Google Shape;2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0100" y="2571750"/>
            <a:ext cx="3728675" cy="205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2"/>
          <p:cNvSpPr txBox="1"/>
          <p:nvPr/>
        </p:nvSpPr>
        <p:spPr>
          <a:xfrm>
            <a:off x="5309938" y="1368713"/>
            <a:ext cx="36690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 b="1">
                <a:solidFill>
                  <a:srgbClr val="262626"/>
                </a:solidFill>
              </a:rPr>
              <a:t>Data Quality</a:t>
            </a:r>
            <a:endParaRPr sz="1100" b="1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 b="1">
                <a:solidFill>
                  <a:srgbClr val="262626"/>
                </a:solidFill>
              </a:rPr>
              <a:t>	</a:t>
            </a:r>
            <a:r>
              <a:rPr lang="en-CA" sz="1100">
                <a:solidFill>
                  <a:srgbClr val="262626"/>
                </a:solidFill>
              </a:rPr>
              <a:t>No Duplicate rows</a:t>
            </a:r>
            <a:endParaRPr sz="110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>
                <a:solidFill>
                  <a:srgbClr val="262626"/>
                </a:solidFill>
              </a:rPr>
              <a:t>	Some missing product ids and order ids </a:t>
            </a:r>
            <a:endParaRPr sz="110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otman Blu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882</Words>
  <Application>Microsoft Macintosh PowerPoint</Application>
  <PresentationFormat>On-screen Show (16:9)</PresentationFormat>
  <Paragraphs>205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Simple Light</vt:lpstr>
      <vt:lpstr>Rotman Blue</vt:lpstr>
      <vt:lpstr>MMA Datathon 2023</vt:lpstr>
      <vt:lpstr>What’s Inside</vt:lpstr>
      <vt:lpstr>Business Scenario</vt:lpstr>
      <vt:lpstr>MM&amp;A Supermarket and Instabasket Partnership</vt:lpstr>
      <vt:lpstr>Personal Shopper Journey</vt:lpstr>
      <vt:lpstr>MM&amp;A Supermarket </vt:lpstr>
      <vt:lpstr>MM&amp;A Supermarket </vt:lpstr>
      <vt:lpstr>Data Exploration</vt:lpstr>
      <vt:lpstr>Data</vt:lpstr>
      <vt:lpstr>Approach</vt:lpstr>
      <vt:lpstr>Solution</vt:lpstr>
      <vt:lpstr>Product Selection</vt:lpstr>
      <vt:lpstr>Word Pre-Processing and Clustering</vt:lpstr>
      <vt:lpstr>Selection of 1000 products</vt:lpstr>
      <vt:lpstr>Results</vt:lpstr>
      <vt:lpstr>Next Steps</vt:lpstr>
      <vt:lpstr>Thank you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MMA Datathon 2023</dc:title>
  <cp:lastModifiedBy>Vinicius Lourenço</cp:lastModifiedBy>
  <cp:revision>7</cp:revision>
  <dcterms:modified xsi:type="dcterms:W3CDTF">2023-10-06T15:03:51Z</dcterms:modified>
</cp:coreProperties>
</file>